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583"/>
  </p:notesMasterIdLst>
  <p:sldIdLst>
    <p:sldId id="257" r:id="rId2"/>
    <p:sldId id="1462" r:id="rId3"/>
    <p:sldId id="1094" r:id="rId4"/>
    <p:sldId id="1123" r:id="rId5"/>
    <p:sldId id="1124" r:id="rId6"/>
    <p:sldId id="1231" r:id="rId7"/>
    <p:sldId id="1232" r:id="rId8"/>
    <p:sldId id="1282" r:id="rId9"/>
    <p:sldId id="1221" r:id="rId10"/>
    <p:sldId id="1222" r:id="rId11"/>
    <p:sldId id="1277" r:id="rId12"/>
    <p:sldId id="1235" r:id="rId13"/>
    <p:sldId id="579" r:id="rId14"/>
    <p:sldId id="1344" r:id="rId15"/>
    <p:sldId id="1121" r:id="rId16"/>
    <p:sldId id="1122" r:id="rId17"/>
    <p:sldId id="599" r:id="rId18"/>
    <p:sldId id="271" r:id="rId19"/>
    <p:sldId id="315" r:id="rId20"/>
    <p:sldId id="314" r:id="rId21"/>
    <p:sldId id="600" r:id="rId22"/>
    <p:sldId id="1416" r:id="rId23"/>
    <p:sldId id="601" r:id="rId24"/>
    <p:sldId id="500" r:id="rId25"/>
    <p:sldId id="321" r:id="rId26"/>
    <p:sldId id="1286" r:id="rId27"/>
    <p:sldId id="901" r:id="rId28"/>
    <p:sldId id="902" r:id="rId29"/>
    <p:sldId id="603" r:id="rId30"/>
    <p:sldId id="499" r:id="rId31"/>
    <p:sldId id="604" r:id="rId32"/>
    <p:sldId id="489" r:id="rId33"/>
    <p:sldId id="1284" r:id="rId34"/>
    <p:sldId id="501" r:id="rId35"/>
    <p:sldId id="955" r:id="rId36"/>
    <p:sldId id="951" r:id="rId37"/>
    <p:sldId id="1278" r:id="rId38"/>
    <p:sldId id="1351" r:id="rId39"/>
    <p:sldId id="606" r:id="rId40"/>
    <p:sldId id="535" r:id="rId41"/>
    <p:sldId id="536" r:id="rId42"/>
    <p:sldId id="537" r:id="rId43"/>
    <p:sldId id="1098" r:id="rId44"/>
    <p:sldId id="538" r:id="rId45"/>
    <p:sldId id="883" r:id="rId46"/>
    <p:sldId id="898" r:id="rId47"/>
    <p:sldId id="900" r:id="rId48"/>
    <p:sldId id="1236" r:id="rId49"/>
    <p:sldId id="842" r:id="rId50"/>
    <p:sldId id="1354" r:id="rId51"/>
    <p:sldId id="1171" r:id="rId52"/>
    <p:sldId id="1192" r:id="rId53"/>
    <p:sldId id="1237" r:id="rId54"/>
    <p:sldId id="843" r:id="rId55"/>
    <p:sldId id="1366" r:id="rId56"/>
    <p:sldId id="1172" r:id="rId57"/>
    <p:sldId id="1193" r:id="rId58"/>
    <p:sldId id="1238" r:id="rId59"/>
    <p:sldId id="844" r:id="rId60"/>
    <p:sldId id="1239" r:id="rId61"/>
    <p:sldId id="845" r:id="rId62"/>
    <p:sldId id="1173" r:id="rId63"/>
    <p:sldId id="1276" r:id="rId64"/>
    <p:sldId id="267" r:id="rId65"/>
    <p:sldId id="272" r:id="rId66"/>
    <p:sldId id="273" r:id="rId67"/>
    <p:sldId id="1178" r:id="rId68"/>
    <p:sldId id="580" r:id="rId69"/>
    <p:sldId id="620" r:id="rId70"/>
    <p:sldId id="1041" r:id="rId71"/>
    <p:sldId id="1040" r:id="rId72"/>
    <p:sldId id="621" r:id="rId73"/>
    <p:sldId id="796" r:id="rId74"/>
    <p:sldId id="849" r:id="rId75"/>
    <p:sldId id="800" r:id="rId76"/>
    <p:sldId id="931" r:id="rId77"/>
    <p:sldId id="985" r:id="rId78"/>
    <p:sldId id="615" r:id="rId79"/>
    <p:sldId id="506" r:id="rId80"/>
    <p:sldId id="803" r:id="rId81"/>
    <p:sldId id="804" r:id="rId82"/>
    <p:sldId id="791" r:id="rId83"/>
    <p:sldId id="793" r:id="rId84"/>
    <p:sldId id="794" r:id="rId85"/>
    <p:sldId id="795" r:id="rId86"/>
    <p:sldId id="616" r:id="rId87"/>
    <p:sldId id="505" r:id="rId88"/>
    <p:sldId id="513" r:id="rId89"/>
    <p:sldId id="1017" r:id="rId90"/>
    <p:sldId id="1009" r:id="rId91"/>
    <p:sldId id="1010" r:id="rId92"/>
    <p:sldId id="618" r:id="rId93"/>
    <p:sldId id="619" r:id="rId94"/>
    <p:sldId id="617" r:id="rId95"/>
    <p:sldId id="502" r:id="rId96"/>
    <p:sldId id="503" r:id="rId97"/>
    <p:sldId id="699" r:id="rId98"/>
    <p:sldId id="504" r:id="rId99"/>
    <p:sldId id="700" r:id="rId100"/>
    <p:sldId id="679" r:id="rId101"/>
    <p:sldId id="940" r:id="rId102"/>
    <p:sldId id="942" r:id="rId103"/>
    <p:sldId id="677" r:id="rId104"/>
    <p:sldId id="678" r:id="rId105"/>
    <p:sldId id="680" r:id="rId106"/>
    <p:sldId id="285" r:id="rId107"/>
    <p:sldId id="286" r:id="rId108"/>
    <p:sldId id="1406" r:id="rId109"/>
    <p:sldId id="1409" r:id="rId110"/>
    <p:sldId id="1287" r:id="rId111"/>
    <p:sldId id="290" r:id="rId112"/>
    <p:sldId id="291" r:id="rId113"/>
    <p:sldId id="829" r:id="rId114"/>
    <p:sldId id="830" r:id="rId115"/>
    <p:sldId id="673" r:id="rId116"/>
    <p:sldId id="674" r:id="rId117"/>
    <p:sldId id="1148" r:id="rId118"/>
    <p:sldId id="1149" r:id="rId119"/>
    <p:sldId id="1288" r:id="rId120"/>
    <p:sldId id="1126" r:id="rId121"/>
    <p:sldId id="379" r:id="rId122"/>
    <p:sldId id="953" r:id="rId123"/>
    <p:sldId id="373" r:id="rId124"/>
    <p:sldId id="1018" r:id="rId125"/>
    <p:sldId id="1019" r:id="rId126"/>
    <p:sldId id="1020" r:id="rId127"/>
    <p:sldId id="640" r:id="rId128"/>
    <p:sldId id="641" r:id="rId129"/>
    <p:sldId id="386" r:id="rId130"/>
    <p:sldId id="654" r:id="rId131"/>
    <p:sldId id="397" r:id="rId132"/>
    <p:sldId id="657" r:id="rId133"/>
    <p:sldId id="1273" r:id="rId134"/>
    <p:sldId id="851" r:id="rId135"/>
    <p:sldId id="331" r:id="rId136"/>
    <p:sldId id="1205" r:id="rId137"/>
    <p:sldId id="914" r:id="rId138"/>
    <p:sldId id="852" r:id="rId139"/>
    <p:sldId id="1245" r:id="rId140"/>
    <p:sldId id="1156" r:id="rId141"/>
    <p:sldId id="1394" r:id="rId142"/>
    <p:sldId id="1395" r:id="rId143"/>
    <p:sldId id="1401" r:id="rId144"/>
    <p:sldId id="1402" r:id="rId145"/>
    <p:sldId id="1244" r:id="rId146"/>
    <p:sldId id="1285" r:id="rId147"/>
    <p:sldId id="1159" r:id="rId148"/>
    <p:sldId id="686" r:id="rId149"/>
    <p:sldId id="1207" r:id="rId150"/>
    <p:sldId id="1356" r:id="rId151"/>
    <p:sldId id="1357" r:id="rId152"/>
    <p:sldId id="302" r:id="rId153"/>
    <p:sldId id="1421" r:id="rId154"/>
    <p:sldId id="1130" r:id="rId155"/>
    <p:sldId id="1203" r:id="rId156"/>
    <p:sldId id="1263" r:id="rId157"/>
    <p:sldId id="1265" r:id="rId158"/>
    <p:sldId id="305" r:id="rId159"/>
    <p:sldId id="1266" r:id="rId160"/>
    <p:sldId id="306" r:id="rId161"/>
    <p:sldId id="308" r:id="rId162"/>
    <p:sldId id="1131" r:id="rId163"/>
    <p:sldId id="1267" r:id="rId164"/>
    <p:sldId id="1132" r:id="rId165"/>
    <p:sldId id="1268" r:id="rId166"/>
    <p:sldId id="1133" r:id="rId167"/>
    <p:sldId id="313" r:id="rId168"/>
    <p:sldId id="1204" r:id="rId169"/>
    <p:sldId id="1134" r:id="rId170"/>
    <p:sldId id="1242" r:id="rId171"/>
    <p:sldId id="1289" r:id="rId172"/>
    <p:sldId id="1135" r:id="rId173"/>
    <p:sldId id="1136" r:id="rId174"/>
    <p:sldId id="1209" r:id="rId175"/>
    <p:sldId id="1269" r:id="rId176"/>
    <p:sldId id="1137" r:id="rId177"/>
    <p:sldId id="1270" r:id="rId178"/>
    <p:sldId id="1138" r:id="rId179"/>
    <p:sldId id="1139" r:id="rId180"/>
    <p:sldId id="1140" r:id="rId181"/>
    <p:sldId id="1078" r:id="rId182"/>
    <p:sldId id="1141" r:id="rId183"/>
    <p:sldId id="1142" r:id="rId184"/>
    <p:sldId id="1143" r:id="rId185"/>
    <p:sldId id="1388" r:id="rId186"/>
    <p:sldId id="1154" r:id="rId187"/>
    <p:sldId id="1144" r:id="rId188"/>
    <p:sldId id="1155" r:id="rId189"/>
    <p:sldId id="1145" r:id="rId190"/>
    <p:sldId id="1146" r:id="rId191"/>
    <p:sldId id="1147" r:id="rId192"/>
    <p:sldId id="1061" r:id="rId193"/>
    <p:sldId id="1062" r:id="rId194"/>
    <p:sldId id="1063" r:id="rId195"/>
    <p:sldId id="1253" r:id="rId196"/>
    <p:sldId id="1254" r:id="rId197"/>
    <p:sldId id="1255" r:id="rId198"/>
    <p:sldId id="1256" r:id="rId199"/>
    <p:sldId id="1257" r:id="rId200"/>
    <p:sldId id="1258" r:id="rId201"/>
    <p:sldId id="1259" r:id="rId202"/>
    <p:sldId id="1260" r:id="rId203"/>
    <p:sldId id="1261" r:id="rId204"/>
    <p:sldId id="1170" r:id="rId205"/>
    <p:sldId id="1064" r:id="rId206"/>
    <p:sldId id="1065" r:id="rId207"/>
    <p:sldId id="1447" r:id="rId208"/>
    <p:sldId id="1358" r:id="rId209"/>
    <p:sldId id="1425" r:id="rId210"/>
    <p:sldId id="1441" r:id="rId211"/>
    <p:sldId id="1392" r:id="rId212"/>
    <p:sldId id="1420" r:id="rId213"/>
    <p:sldId id="360" r:id="rId214"/>
    <p:sldId id="801" r:id="rId215"/>
    <p:sldId id="1262" r:id="rId216"/>
    <p:sldId id="362" r:id="rId217"/>
    <p:sldId id="507" r:id="rId218"/>
    <p:sldId id="591" r:id="rId219"/>
    <p:sldId id="385" r:id="rId220"/>
    <p:sldId id="1125" r:id="rId221"/>
    <p:sldId id="387" r:id="rId222"/>
    <p:sldId id="388" r:id="rId223"/>
    <p:sldId id="527" r:id="rId224"/>
    <p:sldId id="529" r:id="rId225"/>
    <p:sldId id="393" r:id="rId226"/>
    <p:sldId id="395" r:id="rId227"/>
    <p:sldId id="947" r:id="rId228"/>
    <p:sldId id="1424" r:id="rId229"/>
    <p:sldId id="702" r:id="rId230"/>
    <p:sldId id="531" r:id="rId231"/>
    <p:sldId id="1362" r:id="rId232"/>
    <p:sldId id="1363" r:id="rId233"/>
    <p:sldId id="949" r:id="rId234"/>
    <p:sldId id="950" r:id="rId235"/>
    <p:sldId id="853" r:id="rId236"/>
    <p:sldId id="1102" r:id="rId237"/>
    <p:sldId id="816" r:id="rId238"/>
    <p:sldId id="414" r:id="rId239"/>
    <p:sldId id="545" r:id="rId240"/>
    <p:sldId id="533" r:id="rId241"/>
    <p:sldId id="534" r:id="rId242"/>
    <p:sldId id="542" r:id="rId243"/>
    <p:sldId id="543" r:id="rId244"/>
    <p:sldId id="1361" r:id="rId245"/>
    <p:sldId id="544" r:id="rId246"/>
    <p:sldId id="1295" r:id="rId247"/>
    <p:sldId id="546" r:id="rId248"/>
    <p:sldId id="522" r:id="rId249"/>
    <p:sldId id="523" r:id="rId250"/>
    <p:sldId id="809" r:id="rId251"/>
    <p:sldId id="526" r:id="rId252"/>
    <p:sldId id="1387" r:id="rId253"/>
    <p:sldId id="524" r:id="rId254"/>
    <p:sldId id="548" r:id="rId255"/>
    <p:sldId id="646" r:id="rId256"/>
    <p:sldId id="647" r:id="rId257"/>
    <p:sldId id="773" r:id="rId258"/>
    <p:sldId id="772" r:id="rId259"/>
    <p:sldId id="549" r:id="rId260"/>
    <p:sldId id="550" r:id="rId261"/>
    <p:sldId id="547" r:id="rId262"/>
    <p:sldId id="515" r:id="rId263"/>
    <p:sldId id="516" r:id="rId264"/>
    <p:sldId id="517" r:id="rId265"/>
    <p:sldId id="551" r:id="rId266"/>
    <p:sldId id="554" r:id="rId267"/>
    <p:sldId id="555" r:id="rId268"/>
    <p:sldId id="1386" r:id="rId269"/>
    <p:sldId id="558" r:id="rId270"/>
    <p:sldId id="1419" r:id="rId271"/>
    <p:sldId id="562" r:id="rId272"/>
    <p:sldId id="563" r:id="rId273"/>
    <p:sldId id="1296" r:id="rId274"/>
    <p:sldId id="1335" r:id="rId275"/>
    <p:sldId id="1336" r:id="rId276"/>
    <p:sldId id="625" r:id="rId277"/>
    <p:sldId id="1150" r:id="rId278"/>
    <p:sldId id="1240" r:id="rId279"/>
    <p:sldId id="1414" r:id="rId280"/>
    <p:sldId id="1444" r:id="rId281"/>
    <p:sldId id="1152" r:id="rId282"/>
    <p:sldId id="1153" r:id="rId283"/>
    <p:sldId id="436" r:id="rId284"/>
    <p:sldId id="402" r:id="rId285"/>
    <p:sldId id="403" r:id="rId286"/>
    <p:sldId id="404" r:id="rId287"/>
    <p:sldId id="1075" r:id="rId288"/>
    <p:sldId id="1076" r:id="rId289"/>
    <p:sldId id="1219" r:id="rId290"/>
    <p:sldId id="421" r:id="rId291"/>
    <p:sldId id="564" r:id="rId292"/>
    <p:sldId id="1364" r:id="rId293"/>
    <p:sldId id="826" r:id="rId294"/>
    <p:sldId id="566" r:id="rId295"/>
    <p:sldId id="1211" r:id="rId296"/>
    <p:sldId id="1430" r:id="rId297"/>
    <p:sldId id="1460" r:id="rId298"/>
    <p:sldId id="820" r:id="rId299"/>
    <p:sldId id="821" r:id="rId300"/>
    <p:sldId id="1077" r:id="rId301"/>
    <p:sldId id="1177" r:id="rId302"/>
    <p:sldId id="798" r:id="rId303"/>
    <p:sldId id="1215" r:id="rId304"/>
    <p:sldId id="1427" r:id="rId305"/>
    <p:sldId id="1225" r:id="rId306"/>
    <p:sldId id="1212" r:id="rId307"/>
    <p:sldId id="1213" r:id="rId308"/>
    <p:sldId id="1216" r:id="rId309"/>
    <p:sldId id="1210" r:id="rId310"/>
    <p:sldId id="1151" r:id="rId311"/>
    <p:sldId id="1217" r:id="rId312"/>
    <p:sldId id="1226" r:id="rId313"/>
    <p:sldId id="443" r:id="rId314"/>
    <p:sldId id="445" r:id="rId315"/>
    <p:sldId id="446" r:id="rId316"/>
    <p:sldId id="1293" r:id="rId317"/>
    <p:sldId id="1403" r:id="rId318"/>
    <p:sldId id="1290" r:id="rId319"/>
    <p:sldId id="1294" r:id="rId320"/>
    <p:sldId id="1283" r:id="rId321"/>
    <p:sldId id="1292" r:id="rId322"/>
    <p:sldId id="440" r:id="rId323"/>
    <p:sldId id="823" r:id="rId324"/>
    <p:sldId id="570" r:id="rId325"/>
    <p:sldId id="827" r:id="rId326"/>
    <p:sldId id="836" r:id="rId327"/>
    <p:sldId id="837" r:id="rId328"/>
    <p:sldId id="453" r:id="rId329"/>
    <p:sldId id="574" r:id="rId330"/>
    <p:sldId id="838" r:id="rId331"/>
    <p:sldId id="839" r:id="rId332"/>
    <p:sldId id="1271" r:id="rId333"/>
    <p:sldId id="1059" r:id="rId334"/>
    <p:sldId id="1060" r:id="rId335"/>
    <p:sldId id="1418" r:id="rId336"/>
    <p:sldId id="576" r:id="rId337"/>
    <p:sldId id="824" r:id="rId338"/>
    <p:sldId id="577" r:id="rId339"/>
    <p:sldId id="935" r:id="rId340"/>
    <p:sldId id="371" r:id="rId341"/>
    <p:sldId id="575" r:id="rId342"/>
    <p:sldId id="1426" r:id="rId343"/>
    <p:sldId id="1165" r:id="rId344"/>
    <p:sldId id="1166" r:id="rId345"/>
    <p:sldId id="937" r:id="rId346"/>
    <p:sldId id="894" r:id="rId347"/>
    <p:sldId id="532" r:id="rId348"/>
    <p:sldId id="1167" r:id="rId349"/>
    <p:sldId id="1168" r:id="rId350"/>
    <p:sldId id="587" r:id="rId351"/>
    <p:sldId id="675" r:id="rId352"/>
    <p:sldId id="588" r:id="rId353"/>
    <p:sldId id="997" r:id="rId354"/>
    <p:sldId id="856" r:id="rId355"/>
    <p:sldId id="857" r:id="rId356"/>
    <p:sldId id="706" r:id="rId357"/>
    <p:sldId id="589" r:id="rId358"/>
    <p:sldId id="998" r:id="rId359"/>
    <p:sldId id="707" r:id="rId360"/>
    <p:sldId id="815" r:id="rId361"/>
    <p:sldId id="1410" r:id="rId362"/>
    <p:sldId id="979" r:id="rId363"/>
    <p:sldId id="982" r:id="rId364"/>
    <p:sldId id="983" r:id="rId365"/>
    <p:sldId id="975" r:id="rId366"/>
    <p:sldId id="708" r:id="rId367"/>
    <p:sldId id="593" r:id="rId368"/>
    <p:sldId id="709" r:id="rId369"/>
    <p:sldId id="594" r:id="rId370"/>
    <p:sldId id="336" r:id="rId371"/>
    <p:sldId id="337" r:id="rId372"/>
    <p:sldId id="748" r:id="rId373"/>
    <p:sldId id="1034" r:id="rId374"/>
    <p:sldId id="508" r:id="rId375"/>
    <p:sldId id="622" r:id="rId376"/>
    <p:sldId id="1194" r:id="rId377"/>
    <p:sldId id="989" r:id="rId378"/>
    <p:sldId id="1228" r:id="rId379"/>
    <p:sldId id="987" r:id="rId380"/>
    <p:sldId id="623" r:id="rId381"/>
    <p:sldId id="1035" r:id="rId382"/>
    <p:sldId id="1196" r:id="rId383"/>
    <p:sldId id="990" r:id="rId384"/>
    <p:sldId id="991" r:id="rId385"/>
    <p:sldId id="1224" r:id="rId386"/>
    <p:sldId id="627" r:id="rId387"/>
    <p:sldId id="628" r:id="rId388"/>
    <p:sldId id="1036" r:id="rId389"/>
    <p:sldId id="626" r:id="rId390"/>
    <p:sldId id="992" r:id="rId391"/>
    <p:sldId id="1037" r:id="rId392"/>
    <p:sldId id="629" r:id="rId393"/>
    <p:sldId id="1274" r:id="rId394"/>
    <p:sldId id="1038" r:id="rId395"/>
    <p:sldId id="630" r:id="rId396"/>
    <p:sldId id="1039" r:id="rId397"/>
    <p:sldId id="1082" r:id="rId398"/>
    <p:sldId id="1197" r:id="rId399"/>
    <p:sldId id="818" r:id="rId400"/>
    <p:sldId id="1199" r:id="rId401"/>
    <p:sldId id="1081" r:id="rId402"/>
    <p:sldId id="631" r:id="rId403"/>
    <p:sldId id="993" r:id="rId404"/>
    <p:sldId id="1083" r:id="rId405"/>
    <p:sldId id="1198" r:id="rId406"/>
    <p:sldId id="913" r:id="rId407"/>
    <p:sldId id="1200" r:id="rId408"/>
    <p:sldId id="1085" r:id="rId409"/>
    <p:sldId id="1201" r:id="rId410"/>
    <p:sldId id="994" r:id="rId411"/>
    <p:sldId id="1272" r:id="rId412"/>
    <p:sldId id="1084" r:id="rId413"/>
    <p:sldId id="751" r:id="rId414"/>
    <p:sldId id="352" r:id="rId415"/>
    <p:sldId id="1275" r:id="rId416"/>
    <p:sldId id="633" r:id="rId417"/>
    <p:sldId id="521" r:id="rId418"/>
    <p:sldId id="1337" r:id="rId419"/>
    <p:sldId id="1160" r:id="rId420"/>
    <p:sldId id="1338" r:id="rId421"/>
    <p:sldId id="1339" r:id="rId422"/>
    <p:sldId id="1352" r:id="rId423"/>
    <p:sldId id="1340" r:id="rId424"/>
    <p:sldId id="368" r:id="rId425"/>
    <p:sldId id="636" r:id="rId426"/>
    <p:sldId id="663" r:id="rId427"/>
    <p:sldId id="664" r:id="rId428"/>
    <p:sldId id="637" r:id="rId429"/>
    <p:sldId id="638" r:id="rId430"/>
    <p:sldId id="712" r:id="rId431"/>
    <p:sldId id="713" r:id="rId432"/>
    <p:sldId id="714" r:id="rId433"/>
    <p:sldId id="342" r:id="rId434"/>
    <p:sldId id="1067" r:id="rId435"/>
    <p:sldId id="1343" r:id="rId436"/>
    <p:sldId id="1068" r:id="rId437"/>
    <p:sldId id="727" r:id="rId438"/>
    <p:sldId id="728" r:id="rId439"/>
    <p:sldId id="781" r:id="rId440"/>
    <p:sldId id="1007" r:id="rId441"/>
    <p:sldId id="730" r:id="rId442"/>
    <p:sldId id="1264" r:id="rId443"/>
    <p:sldId id="1448" r:id="rId444"/>
    <p:sldId id="1449" r:id="rId445"/>
    <p:sldId id="1450" r:id="rId446"/>
    <p:sldId id="1157" r:id="rId447"/>
    <p:sldId id="1158" r:id="rId448"/>
    <p:sldId id="775" r:id="rId449"/>
    <p:sldId id="354" r:id="rId450"/>
    <p:sldId id="735" r:id="rId451"/>
    <p:sldId id="738" r:id="rId452"/>
    <p:sldId id="774" r:id="rId453"/>
    <p:sldId id="1453" r:id="rId454"/>
    <p:sldId id="737" r:id="rId455"/>
    <p:sldId id="740" r:id="rId456"/>
    <p:sldId id="968" r:id="rId457"/>
    <p:sldId id="969" r:id="rId458"/>
    <p:sldId id="609" r:id="rId459"/>
    <p:sldId id="610" r:id="rId460"/>
    <p:sldId id="703" r:id="rId461"/>
    <p:sldId id="611" r:id="rId462"/>
    <p:sldId id="612" r:id="rId463"/>
    <p:sldId id="704" r:id="rId464"/>
    <p:sldId id="613" r:id="rId465"/>
    <p:sldId id="705" r:id="rId466"/>
    <p:sldId id="614" r:id="rId467"/>
    <p:sldId id="1045" r:id="rId468"/>
    <p:sldId id="1382" r:id="rId469"/>
    <p:sldId id="986" r:id="rId470"/>
    <p:sldId id="427" r:id="rId471"/>
    <p:sldId id="689" r:id="rId472"/>
    <p:sldId id="731" r:id="rId473"/>
    <p:sldId id="732" r:id="rId474"/>
    <p:sldId id="758" r:id="rId475"/>
    <p:sldId id="759" r:id="rId476"/>
    <p:sldId id="1417" r:id="rId477"/>
    <p:sldId id="916" r:id="rId478"/>
    <p:sldId id="917" r:id="rId479"/>
    <p:sldId id="840" r:id="rId480"/>
    <p:sldId id="841" r:id="rId481"/>
    <p:sldId id="939" r:id="rId482"/>
    <p:sldId id="766" r:id="rId483"/>
    <p:sldId id="767" r:id="rId484"/>
    <p:sldId id="776" r:id="rId485"/>
    <p:sldId id="752" r:id="rId486"/>
    <p:sldId id="753" r:id="rId487"/>
    <p:sldId id="764" r:id="rId488"/>
    <p:sldId id="765" r:id="rId489"/>
    <p:sldId id="874" r:id="rId490"/>
    <p:sldId id="946" r:id="rId491"/>
    <p:sldId id="943" r:id="rId492"/>
    <p:sldId id="755" r:id="rId493"/>
    <p:sldId id="754" r:id="rId494"/>
    <p:sldId id="670" r:id="rId495"/>
    <p:sldId id="1347" r:id="rId496"/>
    <p:sldId id="777" r:id="rId497"/>
    <p:sldId id="762" r:id="rId498"/>
    <p:sldId id="763" r:id="rId499"/>
    <p:sldId id="769" r:id="rId500"/>
    <p:sldId id="1398" r:id="rId501"/>
    <p:sldId id="770" r:id="rId502"/>
    <p:sldId id="873" r:id="rId503"/>
    <p:sldId id="875" r:id="rId504"/>
    <p:sldId id="1412" r:id="rId505"/>
    <p:sldId id="583" r:id="rId506"/>
    <p:sldId id="584" r:id="rId507"/>
    <p:sldId id="585" r:id="rId508"/>
    <p:sldId id="1069" r:id="rId509"/>
    <p:sldId id="1442" r:id="rId510"/>
    <p:sldId id="952" r:id="rId511"/>
    <p:sldId id="1348" r:id="rId512"/>
    <p:sldId id="1349" r:id="rId513"/>
    <p:sldId id="1396" r:id="rId514"/>
    <p:sldId id="1397" r:id="rId515"/>
    <p:sldId id="1350" r:id="rId516"/>
    <p:sldId id="761" r:id="rId517"/>
    <p:sldId id="1404" r:id="rId518"/>
    <p:sldId id="861" r:id="rId519"/>
    <p:sldId id="862" r:id="rId520"/>
    <p:sldId id="756" r:id="rId521"/>
    <p:sldId id="771" r:id="rId522"/>
    <p:sldId id="876" r:id="rId523"/>
    <p:sldId id="1393" r:id="rId524"/>
    <p:sldId id="1389" r:id="rId525"/>
    <p:sldId id="1457" r:id="rId526"/>
    <p:sldId id="1458" r:id="rId527"/>
    <p:sldId id="1459" r:id="rId528"/>
    <p:sldId id="1428" r:id="rId529"/>
    <p:sldId id="778" r:id="rId530"/>
    <p:sldId id="779" r:id="rId531"/>
    <p:sldId id="834" r:id="rId532"/>
    <p:sldId id="780" r:id="rId533"/>
    <p:sldId id="833" r:id="rId534"/>
    <p:sldId id="783" r:id="rId535"/>
    <p:sldId id="880" r:id="rId536"/>
    <p:sldId id="881" r:id="rId537"/>
    <p:sldId id="879" r:id="rId538"/>
    <p:sldId id="866" r:id="rId539"/>
    <p:sldId id="1341" r:id="rId540"/>
    <p:sldId id="1390" r:id="rId541"/>
    <p:sldId id="1391" r:id="rId542"/>
    <p:sldId id="878" r:id="rId543"/>
    <p:sldId id="867" r:id="rId544"/>
    <p:sldId id="868" r:id="rId545"/>
    <p:sldId id="870" r:id="rId546"/>
    <p:sldId id="1241" r:id="rId547"/>
    <p:sldId id="1411" r:id="rId548"/>
    <p:sldId id="869" r:id="rId549"/>
    <p:sldId id="1342" r:id="rId550"/>
    <p:sldId id="1367" r:id="rId551"/>
    <p:sldId id="1377" r:id="rId552"/>
    <p:sldId id="1379" r:id="rId553"/>
    <p:sldId id="1368" r:id="rId554"/>
    <p:sldId id="1369" r:id="rId555"/>
    <p:sldId id="1380" r:id="rId556"/>
    <p:sldId id="1381" r:id="rId557"/>
    <p:sldId id="1370" r:id="rId558"/>
    <p:sldId id="1371" r:id="rId559"/>
    <p:sldId id="1372" r:id="rId560"/>
    <p:sldId id="1373" r:id="rId561"/>
    <p:sldId id="1374" r:id="rId562"/>
    <p:sldId id="1375" r:id="rId563"/>
    <p:sldId id="1033" r:id="rId564"/>
    <p:sldId id="1021" r:id="rId565"/>
    <p:sldId id="1022" r:id="rId566"/>
    <p:sldId id="1023" r:id="rId567"/>
    <p:sldId id="1024" r:id="rId568"/>
    <p:sldId id="1025" r:id="rId569"/>
    <p:sldId id="1027" r:id="rId570"/>
    <p:sldId id="1028" r:id="rId571"/>
    <p:sldId id="1029" r:id="rId572"/>
    <p:sldId id="1030" r:id="rId573"/>
    <p:sldId id="1032" r:id="rId574"/>
    <p:sldId id="1031" r:id="rId575"/>
    <p:sldId id="885" r:id="rId576"/>
    <p:sldId id="1074" r:id="rId577"/>
    <p:sldId id="976" r:id="rId578"/>
    <p:sldId id="933" r:id="rId579"/>
    <p:sldId id="954" r:id="rId580"/>
    <p:sldId id="788" r:id="rId581"/>
    <p:sldId id="1456" r:id="rId58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63122"/>
    <a:srgbClr val="39AE0A"/>
    <a:srgbClr val="FD8603"/>
    <a:srgbClr val="CAA496"/>
    <a:srgbClr val="41C60C"/>
    <a:srgbClr val="5E4C34"/>
    <a:srgbClr val="7E007E"/>
    <a:srgbClr val="164404"/>
    <a:srgbClr val="840FF9"/>
    <a:srgbClr val="D4EA0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94394" autoAdjust="0"/>
  </p:normalViewPr>
  <p:slideViewPr>
    <p:cSldViewPr>
      <p:cViewPr varScale="1">
        <p:scale>
          <a:sx n="68" d="100"/>
          <a:sy n="68" d="100"/>
        </p:scale>
        <p:origin x="792" y="72"/>
      </p:cViewPr>
      <p:guideLst>
        <p:guide orient="horz" pos="2160"/>
        <p:guide pos="384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206502"/>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424" Type="http://schemas.openxmlformats.org/officeDocument/2006/relationships/slide" Target="slides/slide423.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228" Type="http://schemas.openxmlformats.org/officeDocument/2006/relationships/slide" Target="slides/slide227.xml"/><Relationship Id="rId435" Type="http://schemas.openxmlformats.org/officeDocument/2006/relationships/slide" Target="slides/slide434.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viewProps" Target="viewProps.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tableStyles" Target="tableStyles.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212" Type="http://schemas.openxmlformats.org/officeDocument/2006/relationships/slide" Target="slides/slide211.xml"/><Relationship Id="rId254" Type="http://schemas.openxmlformats.org/officeDocument/2006/relationships/slide" Target="slides/slide253.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559" Type="http://schemas.openxmlformats.org/officeDocument/2006/relationships/slide" Target="slides/slide558.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528" Type="http://schemas.openxmlformats.org/officeDocument/2006/relationships/slide" Target="slides/slide527.xml"/><Relationship Id="rId125" Type="http://schemas.openxmlformats.org/officeDocument/2006/relationships/slide" Target="slides/slide124.xml"/><Relationship Id="rId167" Type="http://schemas.openxmlformats.org/officeDocument/2006/relationships/slide" Target="slides/slide166.xml"/><Relationship Id="rId332" Type="http://schemas.openxmlformats.org/officeDocument/2006/relationships/slide" Target="slides/slide331.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76" Type="http://schemas.openxmlformats.org/officeDocument/2006/relationships/slide" Target="slides/slide275.xml"/><Relationship Id="rId441" Type="http://schemas.openxmlformats.org/officeDocument/2006/relationships/slide" Target="slides/slide440.xml"/><Relationship Id="rId483" Type="http://schemas.openxmlformats.org/officeDocument/2006/relationships/slide" Target="slides/slide482.xml"/><Relationship Id="rId539" Type="http://schemas.openxmlformats.org/officeDocument/2006/relationships/slide" Target="slides/slide538.xml"/><Relationship Id="rId40" Type="http://schemas.openxmlformats.org/officeDocument/2006/relationships/slide" Target="slides/slide39.xml"/><Relationship Id="rId136" Type="http://schemas.openxmlformats.org/officeDocument/2006/relationships/slide" Target="slides/slide135.xml"/><Relationship Id="rId178" Type="http://schemas.openxmlformats.org/officeDocument/2006/relationships/slide" Target="slides/slide177.xml"/><Relationship Id="rId301" Type="http://schemas.openxmlformats.org/officeDocument/2006/relationships/slide" Target="slides/slide300.xml"/><Relationship Id="rId343" Type="http://schemas.openxmlformats.org/officeDocument/2006/relationships/slide" Target="slides/slide342.xml"/><Relationship Id="rId550" Type="http://schemas.openxmlformats.org/officeDocument/2006/relationships/slide" Target="slides/slide549.xml"/><Relationship Id="rId82" Type="http://schemas.openxmlformats.org/officeDocument/2006/relationships/slide" Target="slides/slide81.xml"/><Relationship Id="rId203" Type="http://schemas.openxmlformats.org/officeDocument/2006/relationships/slide" Target="slides/slide202.xml"/><Relationship Id="rId385" Type="http://schemas.openxmlformats.org/officeDocument/2006/relationships/slide" Target="slides/slide384.xml"/><Relationship Id="rId245" Type="http://schemas.openxmlformats.org/officeDocument/2006/relationships/slide" Target="slides/slide244.xml"/><Relationship Id="rId287" Type="http://schemas.openxmlformats.org/officeDocument/2006/relationships/slide" Target="slides/slide286.xml"/><Relationship Id="rId410" Type="http://schemas.openxmlformats.org/officeDocument/2006/relationships/slide" Target="slides/slide409.xml"/><Relationship Id="rId452" Type="http://schemas.openxmlformats.org/officeDocument/2006/relationships/slide" Target="slides/slide451.xml"/><Relationship Id="rId494" Type="http://schemas.openxmlformats.org/officeDocument/2006/relationships/slide" Target="slides/slide493.xml"/><Relationship Id="rId508" Type="http://schemas.openxmlformats.org/officeDocument/2006/relationships/slide" Target="slides/slide507.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561" Type="http://schemas.openxmlformats.org/officeDocument/2006/relationships/slide" Target="slides/slide560.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519" Type="http://schemas.openxmlformats.org/officeDocument/2006/relationships/slide" Target="slides/slide518.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530" Type="http://schemas.openxmlformats.org/officeDocument/2006/relationships/slide" Target="slides/slide529.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127" Type="http://schemas.openxmlformats.org/officeDocument/2006/relationships/slide" Target="slides/slide126.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541" Type="http://schemas.openxmlformats.org/officeDocument/2006/relationships/slide" Target="slides/slide540.xml"/><Relationship Id="rId583" Type="http://schemas.openxmlformats.org/officeDocument/2006/relationships/notesMaster" Target="notesMasters/notesMaster1.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presProps" Target="presProps.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theme" Target="theme/theme1.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220" Type="http://schemas.openxmlformats.org/officeDocument/2006/relationships/slide" Target="slides/slide219.xml"/><Relationship Id="rId458" Type="http://schemas.openxmlformats.org/officeDocument/2006/relationships/slide" Target="slides/slide457.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202" Type="http://schemas.openxmlformats.org/officeDocument/2006/relationships/slide" Target="slides/slide201.xml"/><Relationship Id="rId244" Type="http://schemas.openxmlformats.org/officeDocument/2006/relationships/slide" Target="slides/slide243.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226" Type="http://schemas.openxmlformats.org/officeDocument/2006/relationships/slide" Target="slides/slide225.xml"/><Relationship Id="rId433" Type="http://schemas.openxmlformats.org/officeDocument/2006/relationships/slide" Target="slides/slide432.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commentAuthors" Target="commentAuthors.xml"/><Relationship Id="rId5" Type="http://schemas.openxmlformats.org/officeDocument/2006/relationships/slide" Target="slides/slide4.xml"/><Relationship Id="rId237" Type="http://schemas.openxmlformats.org/officeDocument/2006/relationships/slide" Target="slides/slide236.xml"/><Relationship Id="rId444" Type="http://schemas.openxmlformats.org/officeDocument/2006/relationships/slide" Target="slides/slide443.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85" Type="http://schemas.openxmlformats.org/officeDocument/2006/relationships/slide" Target="slides/slide84.xml"/><Relationship Id="rId150" Type="http://schemas.openxmlformats.org/officeDocument/2006/relationships/slide" Target="slides/slide149.xml"/><Relationship Id="rId248" Type="http://schemas.openxmlformats.org/officeDocument/2006/relationships/slide" Target="slides/slide247.xml"/><Relationship Id="rId455" Type="http://schemas.openxmlformats.org/officeDocument/2006/relationships/slide" Target="slides/slide454.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259" Type="http://schemas.openxmlformats.org/officeDocument/2006/relationships/slide" Target="slides/slide258.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172" Type="http://schemas.openxmlformats.org/officeDocument/2006/relationships/slide" Target="slides/slide171.xml"/><Relationship Id="rId477" Type="http://schemas.openxmlformats.org/officeDocument/2006/relationships/slide" Target="slides/slide476.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25-05-2022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135</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177</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186</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188</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228</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234</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264</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294</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315</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316</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317</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136</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318</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319</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320</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321</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379</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387</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389</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390</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417</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515</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152</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537</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157</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159</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163</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165</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173</a:t>
            </a:fld>
            <a:endParaRPr lang="en-US"/>
          </a:p>
        </p:txBody>
      </p:sp>
    </p:spTree>
    <p:extLst>
      <p:ext uri="{BB962C8B-B14F-4D97-AF65-F5344CB8AC3E}">
        <p14:creationId xmlns:p14="http://schemas.microsoft.com/office/powerpoint/2010/main" val="17045973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175</a:t>
            </a:fld>
            <a:endParaRPr lang="en-IN"/>
          </a:p>
        </p:txBody>
      </p:sp>
    </p:spTree>
    <p:extLst>
      <p:ext uri="{BB962C8B-B14F-4D97-AF65-F5344CB8AC3E}">
        <p14:creationId xmlns:p14="http://schemas.microsoft.com/office/powerpoint/2010/main" val="5407499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5/25/2022</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5/25/2022</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5/25/2022</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5/25/2022</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 Id="rId4" Type="http://schemas.openxmlformats.org/officeDocument/2006/relationships/image" Target="../media/image53.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jpe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55.pn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3" Type="http://schemas.openxmlformats.org/officeDocument/2006/relationships/image" Target="../media/image62.png"/><Relationship Id="rId7" Type="http://schemas.openxmlformats.org/officeDocument/2006/relationships/image" Target="../media/image66.png"/><Relationship Id="rId2" Type="http://schemas.openxmlformats.org/officeDocument/2006/relationships/image" Target="../media/image61.png"/><Relationship Id="rId1" Type="http://schemas.openxmlformats.org/officeDocument/2006/relationships/slideLayout" Target="../slideLayouts/slideLayout7.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7.xml"/><Relationship Id="rId4" Type="http://schemas.openxmlformats.org/officeDocument/2006/relationships/image" Target="../media/image69.png"/></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7.xml"/><Relationship Id="rId4" Type="http://schemas.openxmlformats.org/officeDocument/2006/relationships/image" Target="../media/image79.png"/></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3.xml.rels><?xml version="1.0" encoding="UTF-8" standalone="yes"?>
<Relationships xmlns="http://schemas.openxmlformats.org/package/2006/relationships"><Relationship Id="rId2" Type="http://schemas.openxmlformats.org/officeDocument/2006/relationships/image" Target="../media/image80.jpeg"/><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83.png"/><Relationship Id="rId7" Type="http://schemas.openxmlformats.org/officeDocument/2006/relationships/image" Target="../media/image87.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 Id="rId9" Type="http://schemas.openxmlformats.org/officeDocument/2006/relationships/image" Target="../media/image89.png"/></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2" Type="http://schemas.openxmlformats.org/officeDocument/2006/relationships/image" Target="../media/image92.jpeg"/><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7.xml"/><Relationship Id="rId4" Type="http://schemas.openxmlformats.org/officeDocument/2006/relationships/image" Target="../media/image100.png"/></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jpeg"/><Relationship Id="rId1" Type="http://schemas.openxmlformats.org/officeDocument/2006/relationships/slideLayout" Target="../slideLayouts/slideLayout7.xml"/><Relationship Id="rId4" Type="http://schemas.openxmlformats.org/officeDocument/2006/relationships/image" Target="../media/image106.png"/></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2" Type="http://schemas.openxmlformats.org/officeDocument/2006/relationships/image" Target="../media/image113.jpeg"/><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7.xml"/><Relationship Id="rId4" Type="http://schemas.openxmlformats.org/officeDocument/2006/relationships/image" Target="../media/image131.png"/></Relationships>
</file>

<file path=ppt/slides/_rels/slide377.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7.xml"/><Relationship Id="rId4" Type="http://schemas.openxmlformats.org/officeDocument/2006/relationships/image" Target="../media/image134.png"/></Relationships>
</file>

<file path=ppt/slides/_rels/slide378.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7.xml"/><Relationship Id="rId4" Type="http://schemas.openxmlformats.org/officeDocument/2006/relationships/image" Target="../media/image135.png"/></Relationships>
</file>

<file path=ppt/slides/_rels/slide379.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7.xml"/><Relationship Id="rId5" Type="http://schemas.openxmlformats.org/officeDocument/2006/relationships/image" Target="../media/image140.png"/><Relationship Id="rId4" Type="http://schemas.openxmlformats.org/officeDocument/2006/relationships/image" Target="../media/image139.png"/></Relationships>
</file>

<file path=ppt/slides/_rels/slide381.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7.xml"/><Relationship Id="rId6" Type="http://schemas.openxmlformats.org/officeDocument/2006/relationships/image" Target="../media/image148.png"/><Relationship Id="rId5" Type="http://schemas.openxmlformats.org/officeDocument/2006/relationships/image" Target="../media/image147.png"/><Relationship Id="rId4" Type="http://schemas.openxmlformats.org/officeDocument/2006/relationships/image" Target="../media/image146.png"/></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150.png"/></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15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154.png"/></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16.gif"/><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17.gif"/><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image" Target="../media/image169.png"/><Relationship Id="rId1" Type="http://schemas.openxmlformats.org/officeDocument/2006/relationships/slideLayout" Target="../slideLayouts/slideLayout7.xml"/><Relationship Id="rId4" Type="http://schemas.openxmlformats.org/officeDocument/2006/relationships/image" Target="../media/image171.png"/></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28.xml"/><Relationship Id="rId1" Type="http://schemas.openxmlformats.org/officeDocument/2006/relationships/slideLayout" Target="../slideLayouts/slideLayout7.xml"/><Relationship Id="rId6" Type="http://schemas.openxmlformats.org/officeDocument/2006/relationships/image" Target="../media/image175.png"/><Relationship Id="rId5" Type="http://schemas.openxmlformats.org/officeDocument/2006/relationships/image" Target="../media/image174.png"/><Relationship Id="rId4" Type="http://schemas.openxmlformats.org/officeDocument/2006/relationships/image" Target="../media/image173.png"/></Relationships>
</file>

<file path=ppt/slides/_rels/slide418.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image" Target="../media/image173.png"/><Relationship Id="rId1" Type="http://schemas.openxmlformats.org/officeDocument/2006/relationships/slideLayout" Target="../slideLayouts/slideLayout7.xml"/><Relationship Id="rId5" Type="http://schemas.openxmlformats.org/officeDocument/2006/relationships/image" Target="../media/image172.png"/><Relationship Id="rId4" Type="http://schemas.openxmlformats.org/officeDocument/2006/relationships/image" Target="../media/image176.png"/></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18.gif"/><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image" Target="../media/image173.png"/><Relationship Id="rId1" Type="http://schemas.openxmlformats.org/officeDocument/2006/relationships/slideLayout" Target="../slideLayouts/slideLayout7.xml"/><Relationship Id="rId4" Type="http://schemas.openxmlformats.org/officeDocument/2006/relationships/image" Target="../media/image177.png"/></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image" Target="../media/image173.png"/><Relationship Id="rId1" Type="http://schemas.openxmlformats.org/officeDocument/2006/relationships/slideLayout" Target="../slideLayouts/slideLayout7.xml"/><Relationship Id="rId5" Type="http://schemas.openxmlformats.org/officeDocument/2006/relationships/image" Target="../media/image179.png"/><Relationship Id="rId4" Type="http://schemas.openxmlformats.org/officeDocument/2006/relationships/image" Target="../media/image178.png"/></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7.xml"/><Relationship Id="rId4" Type="http://schemas.openxmlformats.org/officeDocument/2006/relationships/image" Target="../media/image21.jpeg"/></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3.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2" Type="http://schemas.openxmlformats.org/officeDocument/2006/relationships/image" Target="../media/image185.jpeg"/><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444912" y="3760321"/>
            <a:ext cx="6065018" cy="587897"/>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8800" dirty="0">
                <a:solidFill>
                  <a:srgbClr val="17A889"/>
                </a:solidFill>
                <a:latin typeface="Calibri" panose="020F0502020204030204" pitchFamily="34" charset="0"/>
                <a:cs typeface="Calibri" panose="020F0502020204030204" pitchFamily="34" charset="0"/>
              </a:rPr>
              <a:t>iet</a:t>
            </a:r>
          </a:p>
        </p:txBody>
      </p:sp>
      <p:sp>
        <p:nvSpPr>
          <p:cNvPr id="6" name="Rectangle 5">
            <a:extLst>
              <a:ext uri="{FF2B5EF4-FFF2-40B4-BE49-F238E27FC236}">
                <a16:creationId xmlns:a16="http://schemas.microsoft.com/office/drawing/2014/main" id="{B8948F78-B708-4250-8816-44ACEC13C281}"/>
              </a:ext>
            </a:extLst>
          </p:cNvPr>
          <p:cNvSpPr/>
          <p:nvPr/>
        </p:nvSpPr>
        <p:spPr>
          <a:xfrm>
            <a:off x="184322" y="5517232"/>
            <a:ext cx="11675299" cy="400110"/>
          </a:xfrm>
          <a:prstGeom prst="rect">
            <a:avLst/>
          </a:prstGeom>
        </p:spPr>
        <p:txBody>
          <a:bodyPr wrap="square">
            <a:spAutoFit/>
          </a:bodyPr>
          <a:lstStyle/>
          <a:p>
            <a:r>
              <a:rPr lang="en-IN" sz="2000" dirty="0">
                <a:solidFill>
                  <a:srgbClr val="1185E5"/>
                </a:solidFill>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SQL, PL/SQL and NoSQL(MongoDB)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accent4">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accent4">
                    <a:lumMod val="50000"/>
                  </a:schemeClr>
                </a:solidFill>
              </a:rPr>
              <a:t>Which module(s) you have completed?</a:t>
            </a:r>
          </a:p>
        </p:txBody>
      </p:sp>
      <p:sp>
        <p:nvSpPr>
          <p:cNvPr id="3" name="TextBox 2">
            <a:extLst>
              <a:ext uri="{FF2B5EF4-FFF2-40B4-BE49-F238E27FC236}">
                <a16:creationId xmlns:a16="http://schemas.microsoft.com/office/drawing/2014/main" id="{685929B2-6349-4CA9-ABFF-E94AF285D846}"/>
              </a:ext>
            </a:extLst>
          </p:cNvPr>
          <p:cNvSpPr txBox="1"/>
          <p:nvPr/>
        </p:nvSpPr>
        <p:spPr>
          <a:xfrm>
            <a:off x="181341" y="4212957"/>
            <a:ext cx="8146907" cy="64633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1800" dirty="0">
                <a:solidFill>
                  <a:schemeClr val="accent6"/>
                </a:solidFill>
              </a:rPr>
              <a:t>If A and a, B and b, C and c etc. are treated in the same way then it is case-insensitive. </a:t>
            </a:r>
            <a:r>
              <a:rPr lang="en-US" sz="1800" b="1" dirty="0">
                <a:solidFill>
                  <a:schemeClr val="accent6"/>
                </a:solidFill>
              </a:rPr>
              <a:t>MySQL is case-insensitive</a:t>
            </a:r>
            <a:endParaRPr lang="en-IN" sz="1800" b="1" dirty="0">
              <a:solidFill>
                <a:schemeClr val="accent6"/>
              </a:solidFill>
            </a:endParaRPr>
          </a:p>
        </p:txBody>
      </p:sp>
      <p:pic>
        <p:nvPicPr>
          <p:cNvPr id="1026" name="Picture 2">
            <a:extLst>
              <a:ext uri="{FF2B5EF4-FFF2-40B4-BE49-F238E27FC236}">
                <a16:creationId xmlns:a16="http://schemas.microsoft.com/office/drawing/2014/main" id="{3C20C115-B85A-4196-A39A-6E5F66E282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340" y="196593"/>
            <a:ext cx="3898435" cy="10678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802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3671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3" name="Rectangle 2"/>
          <p:cNvSpPr/>
          <p:nvPr/>
        </p:nvSpPr>
        <p:spPr>
          <a:xfrm>
            <a:off x="119337" y="1844824"/>
            <a:ext cx="11637137" cy="3139321"/>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In computer-based systems, it is possible to access data remotely.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stored in files of computer-based systems can be shared among multiple users at a same time.</a:t>
            </a:r>
          </a:p>
          <a:p>
            <a:pPr marL="285750" indent="-285750">
              <a:buFont typeface="Arial" panose="020B0604020202020204" pitchFamily="34" charset="0"/>
              <a:buChar char="•"/>
            </a:pPr>
            <a:endParaRPr lang="en-US" dirty="0">
              <a:latin typeface="Palatino Linotype" panose="02040502050505030304" pitchFamily="18" charset="0"/>
            </a:endParaRPr>
          </a:p>
        </p:txBody>
      </p:sp>
      <p:sp>
        <p:nvSpPr>
          <p:cNvPr id="5" name="Rectangle 4">
            <a:extLst>
              <a:ext uri="{FF2B5EF4-FFF2-40B4-BE49-F238E27FC236}">
                <a16:creationId xmlns:a16="http://schemas.microsoft.com/office/drawing/2014/main" id="{93AEAC98-450C-4687-94C0-9E460D163123}"/>
              </a:ext>
            </a:extLst>
          </p:cNvPr>
          <p:cNvSpPr/>
          <p:nvPr/>
        </p:nvSpPr>
        <p:spPr>
          <a:xfrm>
            <a:off x="335360" y="1340768"/>
            <a:ext cx="4536504" cy="369332"/>
          </a:xfrm>
          <a:prstGeom prst="rect">
            <a:avLst/>
          </a:prstGeom>
        </p:spPr>
        <p:txBody>
          <a:bodyPr wrap="square">
            <a:spAutoFit/>
          </a:bodyPr>
          <a:lstStyle/>
          <a:p>
            <a:r>
              <a:rPr lang="en-IN" b="1" dirty="0">
                <a:solidFill>
                  <a:srgbClr val="000000"/>
                </a:solidFill>
                <a:latin typeface="Palatino Linotype" panose="02040502050505030304" pitchFamily="18" charset="0"/>
              </a:rPr>
              <a:t>Advantage of File-oriented system</a:t>
            </a:r>
          </a:p>
        </p:txBody>
      </p:sp>
    </p:spTree>
    <p:extLst>
      <p:ext uri="{BB962C8B-B14F-4D97-AF65-F5344CB8AC3E}">
        <p14:creationId xmlns:p14="http://schemas.microsoft.com/office/powerpoint/2010/main" val="358936082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a:t>
            </a:r>
            <a:r>
              <a:rPr lang="en-IN" sz="2000" dirty="0">
                <a:solidFill>
                  <a:srgbClr val="000000"/>
                </a:solidFill>
                <a:latin typeface="Liberation Mono"/>
              </a:rPr>
              <a:t>tbl_name</a:t>
            </a:r>
            <a:r>
              <a:rPr lang="en-IN" sz="2000" dirty="0">
                <a:solidFill>
                  <a:srgbClr val="0077AA"/>
                </a:solidFill>
                <a:latin typeface="Liberation Mono"/>
              </a:rPr>
              <a:t> [</a:t>
            </a:r>
            <a:r>
              <a:rPr lang="en-IN" sz="2000" dirty="0">
                <a:solidFill>
                  <a:srgbClr val="000000"/>
                </a:solidFill>
                <a:latin typeface="Liberation Mono"/>
              </a:rPr>
              <a:t>col_name</a:t>
            </a:r>
            <a:r>
              <a:rPr lang="en-IN" sz="2000" dirty="0">
                <a:solidFill>
                  <a:srgbClr val="0077AA"/>
                </a:solidFill>
                <a:latin typeface="Liberation Mono"/>
              </a:rPr>
              <a:t>]</a:t>
            </a:r>
          </a:p>
        </p:txBody>
      </p:sp>
      <p:sp>
        <p:nvSpPr>
          <p:cNvPr id="6" name="Rectangle 5"/>
          <p:cNvSpPr/>
          <p:nvPr/>
        </p:nvSpPr>
        <p:spPr>
          <a:xfrm>
            <a:off x="335360" y="2878604"/>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5406668"/>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7788</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solidFill>
                  <a:srgbClr val="A67F59"/>
                </a:solidFill>
                <a:latin typeface="Liberation Mono"/>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199087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nvGraphicFramePr>
        <p:xfrm>
          <a:off x="1636408" y="29052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546384"/>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nvGraphicFramePr>
        <p:xfrm>
          <a:off x="1648130" y="51404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65787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4355556"/>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47667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1" name="Rectangle 10">
            <a:extLst>
              <a:ext uri="{FF2B5EF4-FFF2-40B4-BE49-F238E27FC236}">
                <a16:creationId xmlns:a16="http://schemas.microsoft.com/office/drawing/2014/main" id="{9ED0F6A3-EE6D-40E8-AD91-B5475DAE7E22}"/>
              </a:ext>
            </a:extLst>
          </p:cNvPr>
          <p:cNvSpPr/>
          <p:nvPr/>
        </p:nvSpPr>
        <p:spPr>
          <a:xfrm>
            <a:off x="131679" y="1519938"/>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78058923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221474244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069763"/>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5978940" y="2988821"/>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5978940" y="4542800"/>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p:nvPr/>
        </p:nvCxnSpPr>
        <p:spPr>
          <a:xfrm>
            <a:off x="5768351" y="4293096"/>
            <a:ext cx="623230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4536504" cy="369332"/>
          </a:xfrm>
          <a:prstGeom prst="rect">
            <a:avLst/>
          </a:prstGeom>
        </p:spPr>
        <p:txBody>
          <a:bodyPr wrap="square">
            <a:spAutoFit/>
          </a:bodyPr>
          <a:lstStyle/>
          <a:p>
            <a:r>
              <a:rPr lang="en-IN" b="1" dirty="0">
                <a:latin typeface="Palatino Linotype" panose="02040502050505030304" pitchFamily="18" charset="0"/>
              </a:rPr>
              <a:t>Disadvantage </a:t>
            </a:r>
            <a:r>
              <a:rPr lang="en-IN"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account. In such a situation a customers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165253301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411593760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006699"/>
                </a:solidFill>
                <a:latin typeface="Liberation Mono"/>
              </a:rPr>
              <a:t>NOT</a:t>
            </a:r>
            <a:r>
              <a:rPr lang="en-IN" dirty="0">
                <a:solidFill>
                  <a:srgbClr val="2658E6"/>
                </a:solidFill>
                <a:latin typeface="Liberation Mono"/>
                <a:cs typeface="Arial" panose="020B0604020202020204" pitchFamily="34" charset="0"/>
              </a:rPr>
              <a:t> </a:t>
            </a:r>
            <a:r>
              <a:rPr lang="en-IN" dirty="0">
                <a:solidFill>
                  <a:srgbClr val="006699"/>
                </a:solidFill>
                <a:latin typeface="Liberation Mono"/>
              </a:rPr>
              <a:t>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04112" y="2128521"/>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67407876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548680"/>
            <a:ext cx="11377264" cy="10002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5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1628800"/>
            <a:ext cx="11377264" cy="200054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NOT NULL);</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 NOT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(col1, col2) </a:t>
            </a:r>
            <a:r>
              <a:rPr lang="en-IN" dirty="0">
                <a:solidFill>
                  <a:srgbClr val="0077AA"/>
                </a:solidFill>
                <a:latin typeface="Liberation Mono"/>
              </a:rPr>
              <a:t>VALUES</a:t>
            </a:r>
            <a:r>
              <a:rPr lang="en-IN" dirty="0">
                <a:latin typeface="Liberation Mono"/>
                <a:cs typeface="Arial" panose="020B0604020202020204" pitchFamily="34" charset="0"/>
              </a:rPr>
              <a:t> (1,'THIS IS THE TEST');</a:t>
            </a:r>
          </a:p>
        </p:txBody>
      </p:sp>
      <p:sp>
        <p:nvSpPr>
          <p:cNvPr id="6" name="Rectangle 5"/>
          <p:cNvSpPr/>
          <p:nvPr/>
        </p:nvSpPr>
        <p:spPr>
          <a:xfrm>
            <a:off x="407368" y="5489937"/>
            <a:ext cx="11377264" cy="132343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0077AA"/>
                </a:solidFill>
                <a:latin typeface="Liberation Mono"/>
              </a:rPr>
              <a:t>SET</a:t>
            </a:r>
            <a:r>
              <a:rPr lang="en-IN" dirty="0">
                <a:latin typeface="Liberation Mono"/>
              </a:rPr>
              <a:t> @mysize = </a:t>
            </a:r>
            <a:r>
              <a:rPr lang="en-IN" dirty="0">
                <a:solidFill>
                  <a:srgbClr val="669900"/>
                </a:solidFill>
                <a:latin typeface="Liberation Mono"/>
              </a:rPr>
              <a:t>'medium'</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sizes ( size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669900"/>
                </a:solidFill>
                <a:latin typeface="Liberation Mono"/>
              </a:rPr>
              <a:t>'small'</a:t>
            </a:r>
            <a:r>
              <a:rPr lang="en-IN" dirty="0">
                <a:latin typeface="Liberation Mono"/>
              </a:rPr>
              <a:t>, @mysize, </a:t>
            </a:r>
            <a:r>
              <a:rPr lang="en-IN" dirty="0">
                <a:solidFill>
                  <a:srgbClr val="669900"/>
                </a:solidFill>
                <a:latin typeface="Liberation Mono"/>
              </a:rPr>
              <a:t>'large'</a:t>
            </a:r>
            <a:r>
              <a:rPr lang="en-IN" dirty="0">
                <a:latin typeface="Liberation Mono"/>
              </a:rPr>
              <a:t>));   </a:t>
            </a:r>
            <a:r>
              <a:rPr lang="en-IN" dirty="0">
                <a:solidFill>
                  <a:srgbClr val="FF0000"/>
                </a:solidFill>
                <a:latin typeface="Liberation Mono"/>
              </a:rPr>
              <a:t>//</a:t>
            </a:r>
            <a:r>
              <a:rPr lang="en-IN" dirty="0">
                <a:latin typeface="Liberation Mono"/>
              </a:rPr>
              <a:t> </a:t>
            </a:r>
            <a:r>
              <a:rPr lang="en-IN" dirty="0">
                <a:solidFill>
                  <a:srgbClr val="FF0000"/>
                </a:solidFill>
                <a:latin typeface="Liberation Mono"/>
              </a:rPr>
              <a:t>error</a:t>
            </a:r>
            <a:endParaRPr lang="en-IN" dirty="0">
              <a:latin typeface="Liberation Mono"/>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407368" y="3645024"/>
            <a:ext cx="11521280" cy="1754326"/>
          </a:xfrm>
          <a:prstGeom prst="rect">
            <a:avLst/>
          </a:prstGeom>
          <a:noFill/>
        </p:spPr>
        <p:txBody>
          <a:bodyPr wrap="square">
            <a:spAutoFit/>
          </a:bodyPr>
          <a:lstStyle/>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latin typeface="Liberation Mono"/>
              </a:rPr>
              <a:t>)</a:t>
            </a: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IN" dirty="0">
                <a:latin typeface="Liberation Mono"/>
              </a:rPr>
              <a:t>)</a:t>
            </a: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latin typeface="Liberation Mono"/>
              </a:rPr>
              <a:t>)</a:t>
            </a: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latin typeface="Liberation Mono"/>
              </a:rPr>
              <a:t>)</a:t>
            </a: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latin typeface="Liberation Mono"/>
              </a:rPr>
              <a:t>)</a:t>
            </a: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 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 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35897370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477328"/>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335360" y="2758357"/>
            <a:ext cx="9577064" cy="138499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6699"/>
                </a:solidFill>
                <a:effectLst/>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(5),</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4649880"/>
            <a:ext cx="11377264" cy="69249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rgbClr val="000000"/>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'Gold'</a:t>
            </a:r>
            <a:r>
              <a:rPr lang="en-US" altLang="en-US" dirty="0">
                <a:latin typeface="Liberation Mono"/>
              </a:rPr>
              <a:t>,</a:t>
            </a:r>
            <a:r>
              <a:rPr lang="en-US" altLang="en-US" dirty="0">
                <a:solidFill>
                  <a:srgbClr val="669900"/>
                </a:solidFill>
                <a:latin typeface="Liberation Mono"/>
              </a:rPr>
              <a:t> 'Music'</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8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rgbClr val="000000"/>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'Premium'</a:t>
            </a:r>
            <a:r>
              <a:rPr lang="en-US" altLang="en-US" dirty="0">
                <a:latin typeface="Liberation Mono"/>
              </a:rPr>
              <a:t>,</a:t>
            </a:r>
            <a:r>
              <a:rPr lang="en-US" altLang="en-US" dirty="0">
                <a:solidFill>
                  <a:srgbClr val="669900"/>
                </a:solidFill>
                <a:latin typeface="Liberation Mono"/>
              </a:rPr>
              <a:t> 'Movie</a:t>
            </a:r>
            <a:r>
              <a:rPr lang="en-US" altLang="en-US" dirty="0">
                <a:latin typeface="Liberation Mono"/>
              </a:rPr>
              <a:t>,</a:t>
            </a:r>
            <a:r>
              <a:rPr lang="en-US" altLang="en-US" dirty="0">
                <a:solidFill>
                  <a:srgbClr val="669900"/>
                </a:solidFill>
                <a:latin typeface="Liberation Mono"/>
              </a:rPr>
              <a:t> 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Tree>
    <p:extLst>
      <p:ext uri="{BB962C8B-B14F-4D97-AF65-F5344CB8AC3E}">
        <p14:creationId xmlns:p14="http://schemas.microsoft.com/office/powerpoint/2010/main" val="190533705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D05C45AA-4344-457B-946D-7E2D8508B28A}"/>
              </a:ext>
            </a:extLst>
          </p:cNvPr>
          <p:cNvSpPr/>
          <p:nvPr/>
        </p:nvSpPr>
        <p:spPr>
          <a:xfrm>
            <a:off x="478582" y="3356992"/>
            <a:ext cx="11306050" cy="169277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2807931"/>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478582" y="5157192"/>
            <a:ext cx="11306050"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names are stored in lowercase on disk. MySQL converts all table names to lowercase on storage. This behavior also applies to database names and table aliases.</a:t>
            </a:r>
          </a:p>
          <a:p>
            <a:r>
              <a:rPr lang="en-US" dirty="0">
                <a:solidFill>
                  <a:srgbClr val="FF0000"/>
                </a:solidFill>
                <a:latin typeface="Arial" panose="020B0604020202020204" pitchFamily="34" charset="0"/>
                <a:cs typeface="Arial" panose="020B0604020202020204" pitchFamily="34" charset="0"/>
              </a:rPr>
              <a:t>     e.g. </a:t>
            </a:r>
            <a:r>
              <a:rPr lang="en-US" sz="1800" dirty="0">
                <a:solidFill>
                  <a:schemeClr val="tx1">
                    <a:lumMod val="75000"/>
                    <a:lumOff val="25000"/>
                  </a:schemeClr>
                </a:solidFill>
                <a:latin typeface="Arial" panose="020B0604020202020204" pitchFamily="34" charset="0"/>
                <a:cs typeface="Arial" panose="020B0604020202020204" pitchFamily="34" charset="0"/>
              </a:rPr>
              <a:t>show variables like 'lower_case_table_names';</a:t>
            </a:r>
            <a:r>
              <a:rPr lang="en-US"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111899687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324535"/>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(create_defineation, . . .)</a:t>
            </a:r>
          </a:p>
          <a:p>
            <a:r>
              <a:rPr lang="en-IN" sz="2000" dirty="0">
                <a:solidFill>
                  <a:schemeClr val="tx1">
                    <a:lumMod val="75000"/>
                    <a:lumOff val="25000"/>
                  </a:schemeClr>
                </a:solidFill>
                <a:latin typeface="Liberation Mono"/>
              </a:rPr>
              <a:t>    [table_options]</a:t>
            </a:r>
          </a:p>
          <a:p>
            <a:r>
              <a:rPr lang="en-IN" sz="2000" dirty="0">
                <a:solidFill>
                  <a:schemeClr val="tx1">
                    <a:lumMod val="75000"/>
                    <a:lumOff val="25000"/>
                  </a:schemeClr>
                </a:solidFill>
                <a:latin typeface="Liberation Mono"/>
              </a:rPr>
              <a:t>    [partition_options]</a:t>
            </a:r>
          </a:p>
          <a:p>
            <a:endParaRPr lang="en-IN" sz="2000" dirty="0">
              <a:solidFill>
                <a:srgbClr val="0077AA"/>
              </a:solidFill>
              <a:latin typeface="Liberation Mono"/>
            </a:endParaRPr>
          </a:p>
          <a:p>
            <a:r>
              <a:rPr lang="en-US" sz="2000" dirty="0">
                <a:solidFill>
                  <a:schemeClr val="tx1">
                    <a:lumMod val="75000"/>
                    <a:lumOff val="25000"/>
                  </a:schemeClr>
                </a:solidFill>
                <a:latin typeface="Liberation Mono"/>
              </a:rPr>
              <a:t>create_definition:</a:t>
            </a:r>
          </a:p>
          <a:p>
            <a:r>
              <a:rPr lang="en-US" sz="2000" dirty="0">
                <a:solidFill>
                  <a:schemeClr val="tx1">
                    <a:lumMod val="75000"/>
                    <a:lumOff val="25000"/>
                  </a:schemeClr>
                </a:solidFill>
                <a:latin typeface="Liberation Mono"/>
              </a:rPr>
              <a:t>    col_name column_definition</a:t>
            </a:r>
          </a:p>
          <a:p>
            <a:endParaRPr lang="en-US" sz="2000" dirty="0">
              <a:solidFill>
                <a:srgbClr val="0077AA"/>
              </a:solidFill>
              <a:latin typeface="Liberation Mono"/>
            </a:endParaRPr>
          </a:p>
          <a:p>
            <a:r>
              <a:rPr lang="en-US" sz="2000" dirty="0">
                <a:solidFill>
                  <a:schemeClr val="tx1">
                    <a:lumMod val="75000"/>
                    <a:lumOff val="25000"/>
                  </a:schemeClr>
                </a:solidFill>
                <a:latin typeface="Liberation Mono"/>
              </a:rPr>
              <a:t>column_definition:</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2000" dirty="0">
                <a:solidFill>
                  <a:srgbClr val="0077AA"/>
                </a:solidFill>
                <a:latin typeface="Liberation Mono"/>
              </a:rPr>
              <a:t>    </a:t>
            </a:r>
          </a:p>
          <a:p>
            <a:r>
              <a:rPr lang="en-IN" sz="2000" dirty="0">
                <a:solidFill>
                  <a:schemeClr val="tx1">
                    <a:lumMod val="75000"/>
                    <a:lumOff val="25000"/>
                  </a:schemeClr>
                </a:solidFill>
                <a:latin typeface="Liberation Mono"/>
              </a:rPr>
              <a:t>table_options:</a:t>
            </a: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6960096" y="5805264"/>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238098762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3717845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420435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100,</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200,</a:t>
            </a:r>
          </a:p>
          <a:p>
            <a:pPr marL="273050"/>
            <a:r>
              <a:rPr lang="en-IN" dirty="0">
                <a:latin typeface="Liberation Mono"/>
                <a:cs typeface="Arial" panose="020B0604020202020204" pitchFamily="34" charset="0"/>
              </a:rPr>
              <a:t>   c4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c5</a:t>
            </a:r>
            <a:r>
              <a:rPr lang="en-IN" dirty="0">
                <a:solidFill>
                  <a:srgbClr val="834689"/>
                </a:solidFill>
                <a:latin typeface="Liberation Mono"/>
                <a:cs typeface="Arial" panose="020B0604020202020204" pitchFamily="34" charset="0"/>
              </a:rPr>
              <a:t> INT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pic>
        <p:nvPicPr>
          <p:cNvPr id="13" name="Picture 12">
            <a:extLst>
              <a:ext uri="{FF2B5EF4-FFF2-40B4-BE49-F238E27FC236}">
                <a16:creationId xmlns:a16="http://schemas.microsoft.com/office/drawing/2014/main" id="{D3D943BD-2AE6-4F49-9C89-17FF2511A864}"/>
              </a:ext>
            </a:extLst>
          </p:cNvPr>
          <p:cNvPicPr>
            <a:picLocks noChangeAspect="1"/>
          </p:cNvPicPr>
          <p:nvPr/>
        </p:nvPicPr>
        <p:blipFill>
          <a:blip r:embed="rId2"/>
          <a:stretch>
            <a:fillRect/>
          </a:stretch>
        </p:blipFill>
        <p:spPr>
          <a:xfrm>
            <a:off x="3863751" y="1257620"/>
            <a:ext cx="7115449" cy="1739332"/>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09511" y="4941168"/>
            <a:ext cx="4362359" cy="1916832"/>
          </a:xfrm>
          <a:prstGeom prst="rect">
            <a:avLst/>
          </a:prstGeom>
        </p:spPr>
      </p:pic>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769441"/>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name, address, phone and age)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573016"/>
            <a:ext cx="11881320" cy="1692771"/>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000" b="1" dirty="0">
                <a:solidFill>
                  <a:srgbClr val="570528"/>
                </a:solidFill>
                <a:latin typeface="Palatino Linotype" panose="02040502050505030304" pitchFamily="18" charset="0"/>
              </a:rPr>
              <a:t>structured data</a:t>
            </a:r>
            <a:r>
              <a:rPr lang="en-US" sz="20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780928"/>
            <a:ext cx="11573568" cy="646331"/>
          </a:xfrm>
          <a:prstGeom prst="rect">
            <a:avLst/>
          </a:prstGeom>
          <a:noFill/>
        </p:spPr>
        <p:txBody>
          <a:bodyPr wrap="square">
            <a:spAutoFit/>
          </a:bodyPr>
          <a:lstStyle/>
          <a:p>
            <a:r>
              <a:rPr lang="en-US" b="0" i="0" dirty="0">
                <a:solidFill>
                  <a:srgbClr val="202122"/>
                </a:solidFill>
                <a:effectLst/>
                <a:latin typeface="Arial" panose="020B0604020202020204" pitchFamily="34" charset="0"/>
              </a:rPr>
              <a:t>The </a:t>
            </a:r>
            <a:r>
              <a:rPr lang="en-US" dirty="0">
                <a:solidFill>
                  <a:srgbClr val="202122"/>
                </a:solidFill>
                <a:latin typeface="Arial" panose="020B0604020202020204" pitchFamily="34" charset="0"/>
              </a:rPr>
              <a:t>database management system (DBMS) is the software that interacts with </a:t>
            </a:r>
            <a:r>
              <a:rPr lang="en-US" b="1" dirty="0">
                <a:solidFill>
                  <a:srgbClr val="202122"/>
                </a:solidFill>
                <a:latin typeface="Arial" panose="020B0604020202020204" pitchFamily="34" charset="0"/>
              </a:rPr>
              <a:t>end users</a:t>
            </a:r>
            <a:r>
              <a:rPr lang="en-US" dirty="0">
                <a:solidFill>
                  <a:srgbClr val="202122"/>
                </a:solidFill>
                <a:latin typeface="Arial" panose="020B0604020202020204" pitchFamily="34" charset="0"/>
              </a:rPr>
              <a:t>, </a:t>
            </a:r>
            <a:r>
              <a:rPr lang="en-US" b="1" dirty="0">
                <a:solidFill>
                  <a:srgbClr val="202122"/>
                </a:solidFill>
                <a:latin typeface="Arial" panose="020B0604020202020204" pitchFamily="34" charset="0"/>
              </a:rPr>
              <a:t>applications</a:t>
            </a:r>
            <a:r>
              <a:rPr lang="en-US" dirty="0">
                <a:solidFill>
                  <a:srgbClr val="202122"/>
                </a:solidFill>
                <a:latin typeface="Arial" panose="020B0604020202020204" pitchFamily="34" charset="0"/>
              </a:rPr>
              <a:t>, and the </a:t>
            </a:r>
            <a:r>
              <a:rPr lang="en-US" b="1" dirty="0">
                <a:solidFill>
                  <a:srgbClr val="202122"/>
                </a:solidFill>
                <a:latin typeface="Arial" panose="020B0604020202020204" pitchFamily="34" charset="0"/>
              </a:rPr>
              <a:t>database</a:t>
            </a:r>
            <a:r>
              <a:rPr lang="en-US" dirty="0">
                <a:solidFill>
                  <a:srgbClr val="202122"/>
                </a:solidFill>
                <a:latin typeface="Arial" panose="020B0604020202020204" pitchFamily="34" charset="0"/>
              </a:rPr>
              <a:t> itself to store and analyze the data.</a:t>
            </a:r>
            <a:endParaRPr lang="en-IN" dirty="0">
              <a:solidFill>
                <a:srgbClr val="202122"/>
              </a:solidFill>
              <a:latin typeface="Arial" panose="020B0604020202020204" pitchFamily="34" charset="0"/>
            </a:endParaRPr>
          </a:p>
        </p:txBody>
      </p:sp>
      <p:sp>
        <p:nvSpPr>
          <p:cNvPr id="7" name="TextBox 6">
            <a:extLst>
              <a:ext uri="{FF2B5EF4-FFF2-40B4-BE49-F238E27FC236}">
                <a16:creationId xmlns:a16="http://schemas.microsoft.com/office/drawing/2014/main" id="{A74AAC0A-0715-4110-85DB-E3C3BABB78E1}"/>
              </a:ext>
            </a:extLst>
          </p:cNvPr>
          <p:cNvSpPr txBox="1"/>
          <p:nvPr/>
        </p:nvSpPr>
        <p:spPr>
          <a:xfrm>
            <a:off x="695400" y="5899584"/>
            <a:ext cx="6096000" cy="369332"/>
          </a:xfrm>
          <a:prstGeom prst="rect">
            <a:avLst/>
          </a:prstGeom>
          <a:noFill/>
        </p:spPr>
        <p:txBody>
          <a:bodyPr wrap="square">
            <a:spAutoFit/>
          </a:bodyPr>
          <a:lstStyle/>
          <a:p>
            <a:r>
              <a:rPr lang="en-US" b="0" i="0" dirty="0">
                <a:solidFill>
                  <a:srgbClr val="161513"/>
                </a:solidFill>
                <a:effectLst/>
                <a:latin typeface="OracleSansVF"/>
              </a:rPr>
              <a:t>A database is an organized collection of </a:t>
            </a:r>
            <a:r>
              <a:rPr lang="en-US" b="0" i="0">
                <a:solidFill>
                  <a:srgbClr val="161513"/>
                </a:solidFill>
                <a:effectLst/>
                <a:latin typeface="OracleSansVF"/>
              </a:rPr>
              <a:t>structured information.</a:t>
            </a:r>
            <a:endParaRPr lang="en-IN" dirty="0"/>
          </a:p>
        </p:txBody>
      </p:sp>
    </p:spTree>
    <p:extLst>
      <p:ext uri="{BB962C8B-B14F-4D97-AF65-F5344CB8AC3E}">
        <p14:creationId xmlns:p14="http://schemas.microsoft.com/office/powerpoint/2010/main" val="3395159497"/>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6074099"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
        <p:nvSpPr>
          <p:cNvPr id="6" name="Rectangle 5">
            <a:extLst>
              <a:ext uri="{FF2B5EF4-FFF2-40B4-BE49-F238E27FC236}">
                <a16:creationId xmlns:a16="http://schemas.microsoft.com/office/drawing/2014/main" id="{6DE79E53-CAA4-40DF-AFCE-1F13A27C78F7}"/>
              </a:ext>
            </a:extLst>
          </p:cNvPr>
          <p:cNvSpPr/>
          <p:nvPr/>
        </p:nvSpPr>
        <p:spPr>
          <a:xfrm>
            <a:off x="406573" y="4059069"/>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178510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(CHAR, VARCHAR, TEXT, or BLOB)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The value is truncated to the column maximum length.</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572728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19" name="Rectangle 18">
            <a:extLst>
              <a:ext uri="{FF2B5EF4-FFF2-40B4-BE49-F238E27FC236}">
                <a16:creationId xmlns:a16="http://schemas.microsoft.com/office/drawing/2014/main" id="{64CFD2C7-651C-4097-AE6F-B34058DBB403}"/>
              </a:ext>
            </a:extLst>
          </p:cNvPr>
          <p:cNvSpPr/>
          <p:nvPr/>
        </p:nvSpPr>
        <p:spPr>
          <a:xfrm>
            <a:off x="290449" y="1543587"/>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Tree>
    <p:extLst>
      <p:ext uri="{BB962C8B-B14F-4D97-AF65-F5344CB8AC3E}">
        <p14:creationId xmlns:p14="http://schemas.microsoft.com/office/powerpoint/2010/main" val="127607174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653136"/>
            <a:ext cx="11881319" cy="1754326"/>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patil</a:t>
            </a:r>
            <a:r>
              <a:rPr lang="en-IN" dirty="0">
                <a:solidFill>
                  <a:srgbClr val="669900"/>
                </a:solidFill>
                <a:latin typeface="Liberation Mono"/>
              </a:rPr>
              <a:t>'</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 </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latin typeface="Liberation Mono"/>
                <a:cs typeface="Arial" panose="020B0604020202020204" pitchFamily="34" charset="0"/>
              </a:rPr>
              <a:t>), (</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latin typeface="Liberation Mono"/>
                <a:cs typeface="Arial" panose="020B0604020202020204" pitchFamily="34" charset="0"/>
              </a:rPr>
              <a:t>), (</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405787"/>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543587"/>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265312033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1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solidFill>
                  <a:schemeClr val="bg1">
                    <a:lumMod val="65000"/>
                  </a:schemeClr>
                </a:solidFill>
                <a:latin typeface="Liberation Mono"/>
              </a:rPr>
              <a:t>))</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solidFill>
                  <a:schemeClr val="bg1">
                    <a:lumMod val="65000"/>
                  </a:schemeClr>
                </a:solidFill>
                <a:latin typeface="Liberation Mono"/>
              </a:rPr>
              <a:t>(</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1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SELECT </a:t>
            </a:r>
            <a:r>
              <a:rPr lang="en-US" sz="2000" dirty="0">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69331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a:t>
            </a:r>
            <a:r>
              <a:rPr lang="en-IN" dirty="0">
                <a:solidFill>
                  <a:srgbClr val="990055"/>
                </a:solidFill>
                <a:latin typeface="Liberation Mono"/>
              </a:rPr>
              <a:t>40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81025779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780928"/>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908720"/>
            <a:ext cx="8839200" cy="1803699"/>
          </a:xfrm>
          <a:prstGeom prst="rect">
            <a:avLst/>
          </a:prstGeom>
        </p:spPr>
        <p:txBody>
          <a:bodyPr wrap="square">
            <a:spAutoFit/>
          </a:bodyPr>
          <a:lstStyle/>
          <a:p>
            <a:pPr>
              <a:lnSpc>
                <a:spcPct val="150000"/>
              </a:lnSpc>
            </a:pPr>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pPr>
              <a:lnSpc>
                <a:spcPct val="150000"/>
              </a:lnSpc>
            </a:pP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31866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a:t>
            </a:r>
            <a:r>
              <a:rPr lang="en-IN" dirty="0">
                <a:solidFill>
                  <a:schemeClr val="accent5">
                    <a:lumMod val="75000"/>
                  </a:schemeClr>
                </a:solidFill>
                <a:latin typeface="Liberation Mono"/>
              </a:rPr>
              <a:t>:=</a:t>
            </a:r>
            <a:r>
              <a:rPr lang="en-IN" dirty="0">
                <a:latin typeface="Liberation Mono"/>
              </a:rPr>
              <a:t> @x+1;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chemeClr val="bg1">
                    <a:lumMod val="65000"/>
                  </a:schemeClr>
                </a:solidFill>
                <a:latin typeface="Liberation Mono"/>
              </a:rPr>
              <a:t>(</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isactive</a:t>
            </a:r>
            <a:r>
              <a:rPr lang="en-US" dirty="0">
                <a:solidFill>
                  <a:schemeClr val="bg1">
                    <a:lumMod val="65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a:t>
            </a:r>
            <a:r>
              <a:rPr lang="en-US" dirty="0">
                <a:solidFill>
                  <a:schemeClr val="bg1">
                    <a:lumMod val="65000"/>
                  </a:schemeClr>
                </a:solidFill>
                <a:latin typeface="Liberation Mono"/>
              </a:rPr>
              <a:t>)</a:t>
            </a:r>
            <a:r>
              <a:rPr lang="en-US" dirty="0">
                <a:latin typeface="Liberation Mono"/>
              </a:rPr>
              <a:t>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930972" y="1142990"/>
            <a:ext cx="5040560" cy="461665"/>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SET statement, </a:t>
            </a:r>
            <a:r>
              <a:rPr lang="en-IN" sz="24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4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Tree>
    <p:extLst>
      <p:ext uri="{BB962C8B-B14F-4D97-AF65-F5344CB8AC3E}">
        <p14:creationId xmlns:p14="http://schemas.microsoft.com/office/powerpoint/2010/main" val="5593389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816171" y="1628800"/>
            <a:ext cx="11112477" cy="4505723"/>
            <a:chOff x="816171" y="2137172"/>
            <a:chExt cx="11112477" cy="4505723"/>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91731" y="2353196"/>
              <a:ext cx="4911987" cy="1272651"/>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83038" y="3728152"/>
              <a:ext cx="1301829" cy="130182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472714" y="4441428"/>
              <a:ext cx="3455934" cy="2201467"/>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119336" y="5157192"/>
            <a:ext cx="8280920" cy="1600438"/>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device that provides a service to another computer program and its user,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rgbClr val="0077AA"/>
                </a:solidFill>
                <a:latin typeface="Liberation Mono"/>
              </a:rPr>
              <a:t>= </a:t>
            </a:r>
            <a:r>
              <a:rPr lang="en-IN" sz="2000" dirty="0">
                <a:latin typeface="Liberation Mono"/>
              </a:rPr>
              <a:t>{ expr1 | DEFAULT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col_name2 </a:t>
            </a:r>
            <a:r>
              <a:rPr lang="en-IN" sz="2000" dirty="0">
                <a:solidFill>
                  <a:srgbClr val="0077AA"/>
                </a:solidFill>
                <a:latin typeface="Liberation Mono"/>
              </a:rPr>
              <a:t>= </a:t>
            </a:r>
            <a:r>
              <a:rPr lang="en-IN" sz="2000" dirty="0">
                <a:latin typeface="Liberation Mono"/>
              </a:rPr>
              <a:t>{ expr2 | DEFAULT } </a:t>
            </a:r>
            <a:r>
              <a:rPr lang="en-IN" sz="2000" dirty="0">
                <a:solidFill>
                  <a:srgbClr val="0077AA"/>
                </a:solidFill>
                <a:latin typeface="Liberation Mono"/>
              </a:rPr>
              <a:t>] </a:t>
            </a:r>
            <a:r>
              <a:rPr lang="en-US" sz="2000" dirty="0">
                <a:latin typeface="Liberation Mono"/>
              </a:rPr>
              <a:t>. . .</a:t>
            </a:r>
            <a:endParaRPr lang="en-IN" sz="2000" dirty="0">
              <a:solidFill>
                <a:srgbClr val="0077AA"/>
              </a:solidFill>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votes.candidateID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votes.candidateID);</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extLst>
      <p:ext uri="{BB962C8B-B14F-4D97-AF65-F5344CB8AC3E}">
        <p14:creationId xmlns:p14="http://schemas.microsoft.com/office/powerpoint/2010/main" val="1364519760"/>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[PARTITION (</a:t>
            </a:r>
            <a:r>
              <a:rPr lang="fr-FR" sz="2000" dirty="0">
                <a:latin typeface="Liberation Mono"/>
              </a:rPr>
              <a:t>partition_name </a:t>
            </a:r>
            <a:r>
              <a:rPr lang="fr-FR" sz="2000" dirty="0">
                <a:solidFill>
                  <a:srgbClr val="0077AA"/>
                </a:solidFill>
                <a:latin typeface="Liberation Mono"/>
              </a:rPr>
              <a:t>[</a:t>
            </a:r>
            <a:r>
              <a:rPr lang="fr-FR" sz="2000" dirty="0">
                <a:latin typeface="Liberation Mono"/>
              </a:rPr>
              <a:t>,</a:t>
            </a:r>
            <a:r>
              <a:rPr lang="fr-FR" sz="2000" dirty="0">
                <a:solidFill>
                  <a:srgbClr val="0077AA"/>
                </a:solidFill>
                <a:latin typeface="Liberation Mono"/>
              </a:rPr>
              <a:t> </a:t>
            </a:r>
            <a:r>
              <a:rPr lang="fr-FR" sz="2000" dirty="0">
                <a:latin typeface="Liberation Mono"/>
              </a:rPr>
              <a:t>partition_name</a:t>
            </a:r>
            <a:r>
              <a:rPr lang="fr-FR" sz="2000" dirty="0">
                <a:solidFill>
                  <a:srgbClr val="0077AA"/>
                </a:solidFill>
                <a:latin typeface="Liberation Mono"/>
              </a:rPr>
              <a:t>] </a:t>
            </a:r>
            <a:r>
              <a:rPr lang="fr-FR" sz="2000" dirty="0">
                <a:latin typeface="Liberation Mono"/>
              </a:rPr>
              <a:t>. . .</a:t>
            </a:r>
            <a:r>
              <a:rPr lang="fr-FR" sz="2000" dirty="0">
                <a:solidFill>
                  <a:srgbClr val="0077AA"/>
                </a:solidFill>
                <a:latin typeface="Liberation Mono"/>
              </a:rPr>
              <a:t>)]</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724416367"/>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76230" y="5067284"/>
            <a:ext cx="3515629" cy="113877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67284"/>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47886695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445744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714751360"/>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780928"/>
            <a:ext cx="8839200"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auto_increment_offset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endParaRPr lang="en-IN" dirty="0">
              <a:solidFill>
                <a:srgbClr val="990055"/>
              </a:solidFill>
              <a:latin typeface="Liberation Mono"/>
            </a:endParaRPr>
          </a:p>
          <a:p>
            <a:pPr marL="171450" indent="-171450">
              <a:buFont typeface="Arial" panose="020B0604020202020204" pitchFamily="34" charset="0"/>
              <a:buChar char="•"/>
            </a:pPr>
            <a:endParaRPr lang="en-IN" sz="800" dirty="0">
              <a:solidFill>
                <a:srgbClr val="0089A4"/>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auto_increment_increment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90055"/>
                </a:solidFill>
                <a:latin typeface="Liberation Mono"/>
              </a:rPr>
              <a:t>10</a:t>
            </a:r>
            <a:r>
              <a:rPr lang="en-IN" dirty="0">
                <a:latin typeface="Liberation Mono"/>
                <a:cs typeface="Arial" panose="020B0604020202020204" pitchFamily="34" charset="0"/>
              </a:rPr>
              <a:t> ;</a:t>
            </a:r>
            <a:endParaRPr lang="en-IN" dirty="0">
              <a:solidFill>
                <a:srgbClr val="990055"/>
              </a:solidFill>
              <a:latin typeface="Liberation Mono"/>
            </a:endParaRPr>
          </a:p>
          <a:p>
            <a:pPr marL="342900" indent="-342900">
              <a:buFont typeface="Arial" panose="020B0604020202020204" pitchFamily="34" charset="0"/>
              <a:buChar char="•"/>
            </a:pPr>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667731828"/>
      </p:ext>
    </p:extLst>
  </p:cSld>
  <p:clrMapOvr>
    <a:masterClrMapping/>
  </p:clrMapOvr>
  <p:transition/>
</p:sld>
</file>

<file path=ppt/slides/slide1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564905"/>
            <a:ext cx="11784066" cy="224676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157193"/>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308849"/>
            <a:ext cx="11784066"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 . LIKE . . .</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preserves generated column information</a:t>
            </a:r>
            <a:r>
              <a:rPr lang="en-IN"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 . SELECT . . .</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does not preserves generated column information</a:t>
            </a:r>
            <a:r>
              <a:rPr lang="en-IN" dirty="0">
                <a:latin typeface="Arial" panose="020B0604020202020204" pitchFamily="34" charset="0"/>
                <a:cs typeface="Arial" panose="020B0604020202020204" pitchFamily="34" charset="0"/>
              </a:rPr>
              <a:t> from the original table.</a:t>
            </a:r>
          </a:p>
        </p:txBody>
      </p:sp>
    </p:spTree>
    <p:extLst>
      <p:ext uri="{BB962C8B-B14F-4D97-AF65-F5344CB8AC3E}">
        <p14:creationId xmlns:p14="http://schemas.microsoft.com/office/powerpoint/2010/main" val="25589104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457489"/>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1879259116"/>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INVISIBLE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4230072"/>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 (firstName,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6096000" y="3044279"/>
            <a:ext cx="5444327"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096000" y="1689209"/>
            <a:ext cx="5444326" cy="120032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383703477"/>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t>(password as char)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926408959"/>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a:t>
            </a:r>
            <a:r>
              <a:rPr lang="en-US" dirty="0">
                <a:solidFill>
                  <a:srgbClr val="DD4A68"/>
                </a:solidFill>
                <a:latin typeface="Liberation Mono"/>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583513494"/>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771728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0" y="1743194"/>
            <a:ext cx="12192000" cy="4093428"/>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endParaRPr lang="en-US" dirty="0">
              <a:latin typeface="Palatino Linotype" panose="02040502050505030304" pitchFamily="18" charset="0"/>
            </a:endParaRPr>
          </a:p>
          <a:p>
            <a:pPr algn="just"/>
            <a:endParaRPr lang="en-US" dirty="0">
              <a:latin typeface="Palatino Linotype" panose="02040502050505030304" pitchFamily="18" charset="0"/>
            </a:endParaRPr>
          </a:p>
          <a:p>
            <a:pPr marL="285750" indent="-285750" algn="just">
              <a:buFont typeface="Arial" panose="020B0604020202020204" pitchFamily="34" charset="0"/>
              <a:buChar char="•"/>
            </a:pPr>
            <a:r>
              <a:rPr lang="en-US" b="1" dirty="0">
                <a:latin typeface="Palatino Linotype" panose="02040502050505030304" pitchFamily="18" charset="0"/>
              </a:rPr>
              <a:t>Relation</a:t>
            </a:r>
            <a:r>
              <a:rPr lang="en-US" dirty="0">
                <a:latin typeface="Palatino Linotype" panose="02040502050505030304" pitchFamily="18" charset="0"/>
              </a:rPr>
              <a:t> </a:t>
            </a:r>
            <a:r>
              <a:rPr lang="en-US" b="1" dirty="0">
                <a:latin typeface="Palatino Linotype" panose="02040502050505030304" pitchFamily="18" charset="0"/>
              </a:rPr>
              <a:t>key</a:t>
            </a:r>
            <a:r>
              <a:rPr lang="en-US" dirty="0">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6021288"/>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400" y="3779748"/>
            <a:ext cx="10441160" cy="369332"/>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student(roll_no, name, address, phone and age) </a:t>
            </a:r>
            <a:r>
              <a:rPr lang="en-US" dirty="0">
                <a:latin typeface="Palatino Linotype" panose="02040502050505030304" pitchFamily="18" charset="0"/>
              </a:rPr>
              <a:t>is relation schema for student relation.</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Tree>
    <p:extLst>
      <p:ext uri="{BB962C8B-B14F-4D97-AF65-F5344CB8AC3E}">
        <p14:creationId xmlns:p14="http://schemas.microsoft.com/office/powerpoint/2010/main" val="3858362783"/>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156982"/>
            <a:ext cx="11737305"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797152"/>
            <a:ext cx="11810107" cy="1661993"/>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1323439"/>
          </a:xfrm>
          <a:prstGeom prst="rect">
            <a:avLst/>
          </a:prstGeom>
        </p:spPr>
        <p:txBody>
          <a:bodyPr wrap="square">
            <a:spAutoFit/>
          </a:bodyPr>
          <a:lstStyle/>
          <a:p>
            <a:r>
              <a:rPr lang="en-US" sz="2000" dirty="0">
                <a:latin typeface="Palatino Linotype" panose="02040502050505030304"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2958690271"/>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339102"/>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and DML operations like INSERT, UPDATE, and DELETE command. </a:t>
            </a:r>
            <a:r>
              <a:rPr lang="en-US" dirty="0">
                <a:solidFill>
                  <a:srgbClr val="333333"/>
                </a:solidFill>
                <a:latin typeface="Palatino Linotype" panose="02040502050505030304" pitchFamily="18" charset="0"/>
              </a:rPr>
              <a:t>Clustered indexes sort and store the data rows in the table or view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118540358"/>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po_number</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supplier_id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solidFill>
                  <a:schemeClr val="bg1">
                    <a:lumMod val="65000"/>
                  </a:schemeClr>
                </a:solidFill>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NOT</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NULL</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255</a:t>
            </a:r>
            <a:r>
              <a:rPr lang="en-US" dirty="0">
                <a:solidFill>
                  <a:schemeClr val="bg1">
                    <a:lumMod val="65000"/>
                  </a:schemeClr>
                </a:solidFill>
                <a:latin typeface="Liberation Mono"/>
                <a:cs typeface="Arial" panose="020B0604020202020204" pitchFamily="34" charset="0"/>
              </a:rPr>
              <a:t>)</a:t>
            </a:r>
          </a:p>
          <a:p>
            <a:pPr marL="273050"/>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customerID , productID, timeID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productID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VARCHAR(255)</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paymentID , orderID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Tree>
    <p:extLst>
      <p:ext uri="{BB962C8B-B14F-4D97-AF65-F5344CB8AC3E}">
        <p14:creationId xmlns:p14="http://schemas.microsoft.com/office/powerpoint/2010/main" val="31328248"/>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dirty="0">
                <a:latin typeface="Liberation Mono"/>
                <a:cs typeface="Arial" panose="020B0604020202020204" pitchFamily="34" charset="0"/>
              </a:rPr>
              <a:t>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1967690939"/>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dirty="0">
                <a:latin typeface="Liberation Mono"/>
                <a:cs typeface="Arial" panose="020B0604020202020204" pitchFamily="34" charset="0"/>
              </a:rPr>
              <a:t>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2180589065"/>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552992"/>
            <a:ext cx="11809312" cy="304436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sp>
        <p:nvSpPr>
          <p:cNvPr id="7" name="TextBox 6">
            <a:extLst>
              <a:ext uri="{FF2B5EF4-FFF2-40B4-BE49-F238E27FC236}">
                <a16:creationId xmlns:a16="http://schemas.microsoft.com/office/drawing/2014/main" id="{17A98C40-890D-42D3-AED7-64811ED6D3F7}"/>
              </a:ext>
            </a:extLst>
          </p:cNvPr>
          <p:cNvSpPr txBox="1"/>
          <p:nvPr/>
        </p:nvSpPr>
        <p:spPr>
          <a:xfrm>
            <a:off x="7771667" y="697412"/>
            <a:ext cx="4428645" cy="707886"/>
          </a:xfrm>
          <a:prstGeom prst="rect">
            <a:avLst/>
          </a:prstGeom>
          <a:noFill/>
        </p:spPr>
        <p:txBody>
          <a:bodyPr wrap="square">
            <a:spAutoFit/>
          </a:bodyPr>
          <a:lstStyle/>
          <a:p>
            <a:r>
              <a:rPr lang="en-US" sz="2000" b="1" i="0" dirty="0">
                <a:solidFill>
                  <a:srgbClr val="5F6368"/>
                </a:solidFill>
                <a:effectLst/>
                <a:latin typeface="arial" panose="020B0604020202020204" pitchFamily="34" charset="0"/>
              </a:rPr>
              <a:t>Domain</a:t>
            </a:r>
            <a:r>
              <a:rPr lang="en-US" sz="2000" b="0" i="0" dirty="0">
                <a:solidFill>
                  <a:srgbClr val="4D5156"/>
                </a:solidFill>
                <a:effectLst/>
                <a:latin typeface="arial" panose="020B0604020202020204" pitchFamily="34" charset="0"/>
              </a:rPr>
              <a:t> refers to all the valid values which a column may contain. </a:t>
            </a:r>
            <a:endParaRPr lang="en-IN" sz="2000" dirty="0"/>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phone</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3613791111"/>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3452037647"/>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Tree>
    <p:extLst>
      <p:ext uri="{BB962C8B-B14F-4D97-AF65-F5344CB8AC3E}">
        <p14:creationId xmlns:p14="http://schemas.microsoft.com/office/powerpoint/2010/main" val="3953992605"/>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78092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709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400506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400506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639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3" name="Rectangle 2">
            <a:extLst>
              <a:ext uri="{FF2B5EF4-FFF2-40B4-BE49-F238E27FC236}">
                <a16:creationId xmlns:a16="http://schemas.microsoft.com/office/drawing/2014/main" id="{D67D393E-B18E-4042-A3EF-007B4A93589F}"/>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1934565565"/>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Tree>
    <p:extLst>
      <p:ext uri="{BB962C8B-B14F-4D97-AF65-F5344CB8AC3E}">
        <p14:creationId xmlns:p14="http://schemas.microsoft.com/office/powerpoint/2010/main" val="758266435"/>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transition/>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constraint_name</a:t>
            </a:r>
          </a:p>
        </p:txBody>
      </p:sp>
    </p:spTree>
    <p:extLst>
      <p:ext uri="{BB962C8B-B14F-4D97-AF65-F5344CB8AC3E}">
        <p14:creationId xmlns:p14="http://schemas.microsoft.com/office/powerpoint/2010/main" val="3717166147"/>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125868"/>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795" y="6156594"/>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a:t>
            </a:r>
          </a:p>
        </p:txBody>
      </p:sp>
    </p:spTree>
    <p:extLst>
      <p:ext uri="{BB962C8B-B14F-4D97-AF65-F5344CB8AC3E}">
        <p14:creationId xmlns:p14="http://schemas.microsoft.com/office/powerpoint/2010/main" val="2335779408"/>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631216"/>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buFont typeface="Arial" panose="020B0604020202020204" pitchFamily="34" charset="0"/>
              <a:buChar char="•"/>
            </a:pPr>
            <a:endParaRPr lang="en-IN" sz="20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Tree>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UPDATE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transition/>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227576524"/>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&gt;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535193668"/>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263836254"/>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870355308"/>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CHECK </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constraint_name</a:t>
            </a:r>
          </a:p>
        </p:txBody>
      </p:sp>
    </p:spTree>
    <p:extLst>
      <p:ext uri="{BB962C8B-B14F-4D97-AF65-F5344CB8AC3E}">
        <p14:creationId xmlns:p14="http://schemas.microsoft.com/office/powerpoint/2010/main" val="261426395"/>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807967"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807968"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290745" y="6237312"/>
            <a:ext cx="11901255"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646331"/>
          </a:xfrm>
          <a:prstGeom prst="rect">
            <a:avLst/>
          </a:prstGeom>
        </p:spPr>
        <p:txBody>
          <a:bodyPr wrap="squar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table_name</a:t>
            </a:r>
          </a:p>
          <a:p>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CHECK </a:t>
            </a:r>
            <a:r>
              <a:rPr lang="en-IN" dirty="0">
                <a:latin typeface="Liberation Mono"/>
                <a:cs typeface="Arial" panose="020B0604020202020204" pitchFamily="34" charset="0"/>
              </a:rPr>
              <a:t>[ </a:t>
            </a:r>
            <a:r>
              <a:rPr lang="en-IN" dirty="0">
                <a:solidFill>
                  <a:srgbClr val="0077AA"/>
                </a:solidFill>
                <a:latin typeface="Liberation Mono"/>
              </a:rPr>
              <a:t>CONSTRAINT</a:t>
            </a:r>
            <a:r>
              <a:rPr lang="en-IN" dirty="0">
                <a:latin typeface="Liberation Mono"/>
                <a:cs typeface="Arial" panose="020B0604020202020204" pitchFamily="34" charset="0"/>
              </a:rPr>
              <a:t> ] constraint_name</a:t>
            </a:r>
          </a:p>
        </p:txBody>
      </p:sp>
    </p:spTree>
    <p:extLst>
      <p:ext uri="{BB962C8B-B14F-4D97-AF65-F5344CB8AC3E}">
        <p14:creationId xmlns:p14="http://schemas.microsoft.com/office/powerpoint/2010/main" val="19559041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009726"/>
            <a:ext cx="8411524" cy="923330"/>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957662238"/>
      </p:ext>
    </p:extLst>
  </p:cSld>
  <p:clrMapOvr>
    <a:masterClrMapping/>
  </p:clrMapOvr>
  <p:transition/>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6092825" cy="1692771"/>
          </a:xfrm>
          <a:prstGeom prst="rect">
            <a:avLst/>
          </a:prstGeom>
        </p:spPr>
        <p:txBody>
          <a:bodyPr>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p:txBody>
      </p:sp>
    </p:spTree>
    <p:extLst>
      <p:ext uri="{BB962C8B-B14F-4D97-AF65-F5344CB8AC3E}">
        <p14:creationId xmlns:p14="http://schemas.microsoft.com/office/powerpoint/2010/main" val="2215284725"/>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324535"/>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 [, alter_specification] </a:t>
            </a:r>
            <a:r>
              <a:rPr lang="en-US" sz="2000" dirty="0">
                <a:solidFill>
                  <a:srgbClr val="0077AA"/>
                </a:solidFill>
                <a:latin typeface="Liberation Mono"/>
              </a:rPr>
              <a:t>. . .</a:t>
            </a:r>
            <a:endParaRPr lang="en-IN" sz="2000" dirty="0">
              <a:solidFill>
                <a:schemeClr val="tx1">
                  <a:lumMod val="95000"/>
                  <a:lumOff val="5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rgbClr val="0077AA"/>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4832092"/>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r>
              <a:rPr lang="en-US" sz="2000" dirty="0">
                <a:latin typeface="Arial" panose="020B0604020202020204" pitchFamily="34" charset="0"/>
                <a:cs typeface="Arial" pitchFamily="34" charset="0"/>
              </a:rPr>
              <a:t>They are . . . . . </a:t>
            </a:r>
          </a:p>
          <a:p>
            <a:r>
              <a:rPr lang="en-US" sz="800" dirty="0">
                <a:latin typeface="Arial" panose="020B0604020202020204" pitchFamily="34" charset="0"/>
                <a:cs typeface="Arial" pitchFamily="34" charset="0"/>
              </a:rPr>
              <a:t>           </a:t>
            </a:r>
          </a:p>
          <a:p>
            <a:r>
              <a:rPr lang="en-US" sz="2000" dirty="0">
                <a:latin typeface="Arial" panose="020B0604020202020204" pitchFamily="34" charset="0"/>
                <a:cs typeface="Arial" pitchFamily="34" charset="0"/>
              </a:rPr>
              <a:t>       (</a:t>
            </a:r>
            <a:r>
              <a:rPr lang="en-IN" dirty="0"/>
              <a:t>3-Tier Architecture</a:t>
            </a:r>
            <a:r>
              <a:rPr lang="en-US" sz="2000" dirty="0">
                <a:latin typeface="Arial" panose="020B0604020202020204" pitchFamily="34" charset="0"/>
                <a:cs typeface="Arial" pitchFamily="34" charset="0"/>
              </a:rPr>
              <a:t>).</a:t>
            </a:r>
          </a:p>
          <a:p>
            <a:endParaRPr lang="en-US" sz="1000" dirty="0">
              <a:latin typeface="Arial" panose="020B0604020202020204" pitchFamily="34" charset="0"/>
              <a:cs typeface="Arial" pitchFamily="34" charset="0"/>
            </a:endParaRPr>
          </a:p>
          <a:p>
            <a:pPr marL="914400" lvl="1" indent="-457200">
              <a:lnSpc>
                <a:spcPct val="150000"/>
              </a:lnSpc>
              <a:buFont typeface="+mj-lt"/>
              <a:buAutoNum type="arabicPeriod"/>
            </a:pPr>
            <a:r>
              <a:rPr lang="en-IN" sz="2000" b="1" dirty="0">
                <a:latin typeface="Gill Sans MT (Body)"/>
              </a:rPr>
              <a:t>Presentation</a:t>
            </a:r>
            <a:r>
              <a:rPr lang="en-IN" sz="2000" dirty="0">
                <a:latin typeface="Gill Sans MT (Body)"/>
              </a:rPr>
              <a:t> </a:t>
            </a:r>
            <a:r>
              <a:rPr lang="en-US" sz="2000" b="1" dirty="0">
                <a:latin typeface="Gill Sans MT (Body)"/>
              </a:rPr>
              <a:t>Tier</a:t>
            </a:r>
            <a:r>
              <a:rPr lang="en-IN" sz="2000" b="1" dirty="0">
                <a:latin typeface="Gill Sans MT (Body)"/>
              </a:rPr>
              <a:t> [ </a:t>
            </a:r>
            <a:r>
              <a:rPr lang="en-US" sz="2000" b="1" dirty="0">
                <a:latin typeface="Gill Sans MT (Body)"/>
              </a:rPr>
              <a:t>UI</a:t>
            </a:r>
            <a:r>
              <a:rPr lang="en-IN" sz="2000" b="1" dirty="0">
                <a:latin typeface="Gill Sans MT (Body)"/>
              </a:rPr>
              <a:t> ] </a:t>
            </a:r>
            <a:endParaRPr lang="en-US" sz="2000" dirty="0">
              <a:latin typeface="Gill Sans MT (Body)"/>
              <a:cs typeface="Arial" pitchFamily="34" charset="0"/>
            </a:endParaRPr>
          </a:p>
          <a:p>
            <a:pPr marL="914400" lvl="1" indent="-457200">
              <a:lnSpc>
                <a:spcPct val="150000"/>
              </a:lnSpc>
              <a:buFont typeface="+mj-lt"/>
              <a:buAutoNum type="arabicPeriod"/>
            </a:pPr>
            <a:r>
              <a:rPr lang="en-IN" sz="2000" b="1" dirty="0">
                <a:latin typeface="Gill Sans MT (Body)"/>
              </a:rPr>
              <a:t>Application</a:t>
            </a:r>
            <a:r>
              <a:rPr lang="en-IN" sz="2000" dirty="0">
                <a:latin typeface="Gill Sans MT (Body)"/>
              </a:rPr>
              <a:t> </a:t>
            </a:r>
            <a:r>
              <a:rPr lang="en-US" sz="2000" b="1" dirty="0">
                <a:latin typeface="Gill Sans MT (Body)"/>
              </a:rPr>
              <a:t>Tier</a:t>
            </a:r>
            <a:r>
              <a:rPr lang="en-IN" sz="2000" b="1" dirty="0">
                <a:latin typeface="Gill Sans MT (Body)"/>
              </a:rPr>
              <a:t> [ Server Application and Client Application ] </a:t>
            </a:r>
            <a:endParaRPr lang="en-US" sz="2000" dirty="0">
              <a:latin typeface="Gill Sans MT (Body)"/>
              <a:cs typeface="Arial" pitchFamily="34" charset="0"/>
            </a:endParaRPr>
          </a:p>
          <a:p>
            <a:pPr marL="914400" lvl="1" indent="-457200">
              <a:lnSpc>
                <a:spcPct val="150000"/>
              </a:lnSpc>
              <a:buFont typeface="+mj-lt"/>
              <a:buAutoNum type="arabicPeriod"/>
            </a:pPr>
            <a:r>
              <a:rPr lang="en-IN" sz="2000" b="1" dirty="0">
                <a:solidFill>
                  <a:srgbClr val="F63122"/>
                </a:solidFill>
                <a:latin typeface="Gill Sans MT (Body)"/>
              </a:rPr>
              <a:t>Data</a:t>
            </a:r>
            <a:r>
              <a:rPr lang="en-IN" sz="2000" dirty="0">
                <a:solidFill>
                  <a:srgbClr val="F63122"/>
                </a:solidFill>
                <a:latin typeface="Gill Sans MT (Body)"/>
              </a:rPr>
              <a:t> </a:t>
            </a:r>
            <a:r>
              <a:rPr lang="en-IN" sz="2000" b="1" dirty="0">
                <a:solidFill>
                  <a:srgbClr val="F63122"/>
                </a:solidFill>
                <a:latin typeface="Gill Sans MT (Body)"/>
              </a:rPr>
              <a:t>Layer</a:t>
            </a:r>
            <a:r>
              <a:rPr lang="en-US" sz="2000" b="1" dirty="0">
                <a:latin typeface="Gill Sans MT (Body)"/>
              </a:rPr>
              <a:t> </a:t>
            </a:r>
            <a:r>
              <a:rPr lang="en-US" sz="2000" b="1" dirty="0">
                <a:solidFill>
                  <a:srgbClr val="F63122"/>
                </a:solidFill>
                <a:latin typeface="Gill Sans MT (Body)"/>
              </a:rPr>
              <a:t>/</a:t>
            </a:r>
            <a:r>
              <a:rPr lang="en-IN" sz="2000" b="1" dirty="0">
                <a:solidFill>
                  <a:srgbClr val="F63122"/>
                </a:solidFill>
                <a:latin typeface="Gill Sans MT (Body)"/>
              </a:rPr>
              <a:t> Data Access Layer [ Flat Files / RDBMS / NoSQL</a:t>
            </a:r>
            <a:r>
              <a:rPr lang="en-US" sz="2000" b="1" dirty="0">
                <a:solidFill>
                  <a:srgbClr val="F63122"/>
                </a:solidFill>
                <a:latin typeface="Gill Sans MT (Body)"/>
              </a:rPr>
              <a:t> ] </a:t>
            </a:r>
            <a:endParaRPr lang="en-US" sz="2000" dirty="0">
              <a:solidFill>
                <a:srgbClr val="F63122"/>
              </a:solidFill>
              <a:latin typeface="Gill Sans MT (Body)"/>
              <a:cs typeface="Arial" pitchFamily="34" charset="0"/>
            </a:endParaRPr>
          </a:p>
          <a:p>
            <a:endParaRPr lang="en-US" sz="1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113" indent="-90011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4" name="TextBox 3">
            <a:extLst>
              <a:ext uri="{FF2B5EF4-FFF2-40B4-BE49-F238E27FC236}">
                <a16:creationId xmlns:a16="http://schemas.microsoft.com/office/drawing/2014/main" id="{BA5FBBCF-4E9A-4903-9F66-82E2524191B3}"/>
              </a:ext>
            </a:extLst>
          </p:cNvPr>
          <p:cNvSpPr txBox="1"/>
          <p:nvPr/>
        </p:nvSpPr>
        <p:spPr>
          <a:xfrm>
            <a:off x="263352" y="5951021"/>
            <a:ext cx="11593288" cy="646331"/>
          </a:xfrm>
          <a:prstGeom prst="rect">
            <a:avLst/>
          </a:prstGeom>
          <a:noFill/>
        </p:spPr>
        <p:txBody>
          <a:bodyPr wrap="square">
            <a:spAutoFit/>
          </a:bodyPr>
          <a:lstStyle/>
          <a:p>
            <a:r>
              <a:rPr lang="en-US" b="0" i="0" dirty="0">
                <a:effectLst/>
                <a:latin typeface="Arial" panose="020B0604020202020204" pitchFamily="34" charset="0"/>
                <a:cs typeface="Arial" panose="020B0604020202020204" pitchFamily="34" charset="0"/>
              </a:rPr>
              <a:t>The term </a:t>
            </a:r>
            <a:r>
              <a:rPr lang="en-US" b="0" i="0" dirty="0">
                <a:solidFill>
                  <a:schemeClr val="accent3">
                    <a:lumMod val="50000"/>
                  </a:schemeClr>
                </a:solidFill>
                <a:effectLst/>
                <a:latin typeface="Arial" panose="020B0604020202020204" pitchFamily="34" charset="0"/>
                <a:cs typeface="Arial" panose="020B0604020202020204" pitchFamily="34" charset="0"/>
              </a:rPr>
              <a:t>“front-end” </a:t>
            </a:r>
            <a:r>
              <a:rPr lang="en-US" b="0" i="0" dirty="0">
                <a:effectLst/>
                <a:latin typeface="Arial" panose="020B0604020202020204" pitchFamily="34" charset="0"/>
                <a:cs typeface="Arial" panose="020B0604020202020204" pitchFamily="34" charset="0"/>
              </a:rPr>
              <a:t>refers to the </a:t>
            </a:r>
            <a:r>
              <a:rPr lang="en-US" dirty="0">
                <a:solidFill>
                  <a:srgbClr val="0070C0"/>
                </a:solidFill>
                <a:latin typeface="Arial" panose="020B0604020202020204" pitchFamily="34" charset="0"/>
                <a:cs typeface="Arial" panose="020B0604020202020204" pitchFamily="34" charset="0"/>
              </a:rPr>
              <a:t>user</a:t>
            </a:r>
            <a:r>
              <a:rPr lang="en-US" b="0" i="0" dirty="0">
                <a:solidFill>
                  <a:srgbClr val="0070C0"/>
                </a:solidFill>
                <a:effectLst/>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interface</a:t>
            </a:r>
            <a:r>
              <a:rPr lang="en-US" b="0" i="0" dirty="0">
                <a:effectLst/>
                <a:latin typeface="Arial" panose="020B0604020202020204" pitchFamily="34" charset="0"/>
                <a:cs typeface="Arial" panose="020B0604020202020204" pitchFamily="34" charset="0"/>
              </a:rPr>
              <a:t>, while </a:t>
            </a:r>
            <a:r>
              <a:rPr lang="en-US" b="0" i="0" dirty="0">
                <a:solidFill>
                  <a:schemeClr val="accent3">
                    <a:lumMod val="50000"/>
                  </a:schemeClr>
                </a:solidFill>
                <a:effectLst/>
                <a:latin typeface="Arial" panose="020B0604020202020204" pitchFamily="34" charset="0"/>
                <a:cs typeface="Arial" panose="020B0604020202020204" pitchFamily="34" charset="0"/>
              </a:rPr>
              <a:t>“back-end” </a:t>
            </a:r>
            <a:r>
              <a:rPr lang="en-US" b="0" i="0" dirty="0">
                <a:effectLst/>
                <a:latin typeface="Arial" panose="020B0604020202020204" pitchFamily="34" charset="0"/>
                <a:cs typeface="Arial" panose="020B0604020202020204" pitchFamily="34" charset="0"/>
              </a:rPr>
              <a:t>means the </a:t>
            </a:r>
            <a:r>
              <a:rPr lang="en-US" dirty="0">
                <a:solidFill>
                  <a:srgbClr val="0070C0"/>
                </a:solidFill>
                <a:latin typeface="Arial" panose="020B0604020202020204" pitchFamily="34" charset="0"/>
                <a:cs typeface="Arial" panose="020B0604020202020204" pitchFamily="34" charset="0"/>
              </a:rPr>
              <a:t>server</a:t>
            </a:r>
            <a:r>
              <a:rPr lang="en-US" b="0" i="0" dirty="0">
                <a:effectLst/>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application</a:t>
            </a:r>
            <a:r>
              <a:rPr lang="en-US" b="0" i="0" dirty="0">
                <a:effectLst/>
                <a:latin typeface="Arial" panose="020B0604020202020204" pitchFamily="34" charset="0"/>
                <a:cs typeface="Arial" panose="020B0604020202020204" pitchFamily="34" charset="0"/>
              </a:rPr>
              <a:t> and </a:t>
            </a:r>
            <a:r>
              <a:rPr lang="en-US" dirty="0">
                <a:solidFill>
                  <a:srgbClr val="0070C0"/>
                </a:solidFill>
                <a:latin typeface="Arial" panose="020B0604020202020204" pitchFamily="34" charset="0"/>
                <a:cs typeface="Arial" panose="020B0604020202020204" pitchFamily="34" charset="0"/>
              </a:rPr>
              <a:t>database</a:t>
            </a:r>
            <a:r>
              <a:rPr lang="en-US" b="0" i="0" dirty="0">
                <a:effectLst/>
                <a:latin typeface="Arial" panose="020B0604020202020204" pitchFamily="34" charset="0"/>
                <a:cs typeface="Arial" panose="020B0604020202020204" pitchFamily="34" charset="0"/>
              </a:rPr>
              <a:t> that work behind the scenes to deliver information to the user.</a:t>
            </a:r>
            <a:endParaRPr lang="en-IN"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7D053B09-5B7F-42C4-B10A-780903E176DA}"/>
              </a:ext>
            </a:extLst>
          </p:cNvPr>
          <p:cNvSpPr txBox="1"/>
          <p:nvPr/>
        </p:nvSpPr>
        <p:spPr>
          <a:xfrm>
            <a:off x="8904312" y="212852"/>
            <a:ext cx="3124019" cy="369332"/>
          </a:xfrm>
          <a:prstGeom prst="rect">
            <a:avLst/>
          </a:prstGeom>
          <a:noFill/>
        </p:spPr>
        <p:txBody>
          <a:bodyPr wrap="square">
            <a:spAutoFit/>
          </a:bodyPr>
          <a:lstStyle/>
          <a:p>
            <a:r>
              <a:rPr lang="en-IN" b="1" i="0" dirty="0">
                <a:solidFill>
                  <a:srgbClr val="000000"/>
                </a:solidFill>
                <a:effectLst/>
                <a:latin typeface="Raleway" panose="020B0503030101060003" pitchFamily="34" charset="0"/>
              </a:rPr>
              <a:t>Data Access Object (DAO)</a:t>
            </a:r>
            <a:endParaRPr lang="en-IN" b="1" dirty="0"/>
          </a:p>
        </p:txBody>
      </p:sp>
    </p:spTree>
    <p:extLst>
      <p:ext uri="{BB962C8B-B14F-4D97-AF65-F5344CB8AC3E}">
        <p14:creationId xmlns:p14="http://schemas.microsoft.com/office/powerpoint/2010/main" val="227392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11" end="11"/>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pPr marL="952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col_name</a:t>
            </a:r>
          </a:p>
        </p:txBody>
      </p:sp>
    </p:spTree>
    <p:extLst>
      <p:ext uri="{BB962C8B-B14F-4D97-AF65-F5344CB8AC3E}">
        <p14:creationId xmlns:p14="http://schemas.microsoft.com/office/powerpoint/2010/main" val="111771862"/>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(Auto COMMIT).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6174754"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a:t>
            </a:r>
            <a:endParaRPr lang="en-IN" dirty="0"/>
          </a:p>
        </p:txBody>
      </p:sp>
      <p:sp>
        <p:nvSpPr>
          <p:cNvPr id="6" name="Rectangle 5">
            <a:extLst>
              <a:ext uri="{FF2B5EF4-FFF2-40B4-BE49-F238E27FC236}">
                <a16:creationId xmlns:a16="http://schemas.microsoft.com/office/drawing/2014/main" id="{86428B25-F35A-4167-BD6E-227051F91E2B}"/>
              </a:ext>
            </a:extLst>
          </p:cNvPr>
          <p:cNvSpPr/>
          <p:nvPr/>
        </p:nvSpPr>
        <p:spPr>
          <a:xfrm>
            <a:off x="329600" y="3648456"/>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99029" y="803612"/>
            <a:ext cx="6068979" cy="3077766"/>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r>
              <a:rPr lang="en-US" b="0" i="0" dirty="0">
                <a:solidFill>
                  <a:srgbClr val="00B050"/>
                </a:solidFill>
                <a:effectLst/>
                <a:latin typeface="Liberation Mono"/>
              </a:rPr>
              <a:t>        </a:t>
            </a:r>
            <a:r>
              <a:rPr lang="en-US" sz="2000" dirty="0">
                <a:solidFill>
                  <a:srgbClr val="669900"/>
                </a:solidFill>
                <a:latin typeface="Liberation Mono"/>
              </a:rPr>
              <a:t>re-start mysql server.</a:t>
            </a:r>
            <a:endParaRPr lang="en-IN" sz="2000" dirty="0">
              <a:solidFill>
                <a:srgbClr val="669900"/>
              </a:solidFill>
              <a:latin typeface="Liberation Mono"/>
            </a:endParaRPr>
          </a:p>
          <a:p>
            <a:pPr algn="just"/>
            <a:r>
              <a:rPr lang="en-IN" dirty="0">
                <a:solidFill>
                  <a:srgbClr val="0077AA"/>
                </a:solidFill>
                <a:latin typeface="Liberation Mono"/>
              </a:rPr>
              <a:t>        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0" name="TextBox 9">
            <a:extLst>
              <a:ext uri="{FF2B5EF4-FFF2-40B4-BE49-F238E27FC236}">
                <a16:creationId xmlns:a16="http://schemas.microsoft.com/office/drawing/2014/main" id="{15FA0200-A67B-4772-81A8-66C5B1C3C747}"/>
              </a:ext>
            </a:extLst>
          </p:cNvPr>
          <p:cNvSpPr txBox="1"/>
          <p:nvPr/>
        </p:nvSpPr>
        <p:spPr>
          <a:xfrm>
            <a:off x="99029" y="3919115"/>
            <a:ext cx="5492915" cy="2462213"/>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US" sz="2000" b="0" i="0" dirty="0">
                <a:solidFill>
                  <a:srgbClr val="555555"/>
                </a:solidFill>
                <a:effectLst/>
                <a:latin typeface="Open Sans" panose="020B0606030504020204" pitchFamily="34" charset="0"/>
              </a:rPr>
              <a:t>storage engine</a:t>
            </a:r>
            <a:r>
              <a:rPr lang="en-IN" sz="2000" dirty="0">
                <a:solidFill>
                  <a:schemeClr val="bg2">
                    <a:lumMod val="25000"/>
                  </a:schemeClr>
                </a:solidFill>
                <a:latin typeface="Liberation Mono"/>
              </a:rPr>
              <a:t> 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363538" algn="just"/>
            <a:r>
              <a:rPr lang="en-IN" dirty="0">
                <a:solidFill>
                  <a:srgbClr val="4BACC6"/>
                </a:solidFill>
                <a:latin typeface="Liberation Mono"/>
              </a:rPr>
              <a:t> </a:t>
            </a:r>
            <a:r>
              <a:rPr lang="en-IN" dirty="0">
                <a:solidFill>
                  <a:srgbClr val="0077AA"/>
                </a:solidFill>
                <a:latin typeface="Liberation Mono"/>
              </a:rPr>
              <a:t>EXIT</a:t>
            </a:r>
          </a:p>
        </p:txBody>
      </p:sp>
      <p:sp>
        <p:nvSpPr>
          <p:cNvPr id="12" name="TextBox 11">
            <a:extLst>
              <a:ext uri="{FF2B5EF4-FFF2-40B4-BE49-F238E27FC236}">
                <a16:creationId xmlns:a16="http://schemas.microsoft.com/office/drawing/2014/main" id="{E15A2F8E-F83D-4F0E-A506-08A8364AA746}"/>
              </a:ext>
            </a:extLst>
          </p:cNvPr>
          <p:cNvSpPr txBox="1"/>
          <p:nvPr/>
        </p:nvSpPr>
        <p:spPr>
          <a:xfrm>
            <a:off x="6384032" y="2308805"/>
            <a:ext cx="5688632" cy="421653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US" dirty="0">
                <a:solidFill>
                  <a:schemeClr val="bg2">
                    <a:lumMod val="25000"/>
                  </a:schemeClr>
                </a:solidFill>
                <a:latin typeface="Liberation Mono"/>
              </a:rPr>
              <a:t>csv</a:t>
            </a:r>
            <a:r>
              <a:rPr lang="en-US" dirty="0">
                <a:solidFill>
                  <a:srgbClr val="999999"/>
                </a:solidFill>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999999"/>
                </a:solidFill>
                <a:latin typeface="Liberation Mono"/>
              </a:rPr>
              <a:t>)</a:t>
            </a:r>
            <a:r>
              <a:rPr lang="en-US" dirty="0">
                <a:solidFill>
                  <a:srgbClr val="0077AA"/>
                </a:solidFill>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chemeClr val="bg2">
                    <a:lumMod val="25000"/>
                  </a:schemeClr>
                </a:solidFill>
                <a:latin typeface="Liberation Mono"/>
              </a:rPr>
              <a:t>csv</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dirty="0">
                <a:solidFill>
                  <a:schemeClr val="bg2">
                    <a:lumMod val="25000"/>
                  </a:schemeClr>
                </a:solidFill>
                <a:latin typeface="Liberation Mono"/>
              </a:rPr>
              <a:t>csv</a:t>
            </a:r>
            <a:r>
              <a:rPr lang="en-IN" dirty="0">
                <a:latin typeface="Liberation Mono"/>
              </a:rPr>
              <a:t>;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6960096" y="65378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515544968"/>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479376" y="836712"/>
            <a:ext cx="6480720" cy="249299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479376" y="4221088"/>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NEW.c1, NEW.c2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64006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spTree>
    <p:extLst>
      <p:ext uri="{BB962C8B-B14F-4D97-AF65-F5344CB8AC3E}">
        <p14:creationId xmlns:p14="http://schemas.microsoft.com/office/powerpoint/2010/main" val="791138314"/>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2520932802"/>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966510749"/>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a:t>
            </a:r>
            <a:r>
              <a:rPr lang="en-IN" dirty="0">
                <a:solidFill>
                  <a:schemeClr val="bg1">
                    <a:lumMod val="50000"/>
                  </a:schemeClr>
                </a:solidFill>
                <a:latin typeface="Liberation Mono"/>
              </a:rPr>
              <a:t>(</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chemeClr val="bg1">
                    <a:lumMod val="50000"/>
                  </a:schemeClr>
                </a:solidFill>
                <a:latin typeface="Liberation Mono"/>
              </a:rPr>
              <a:t>(</a:t>
            </a:r>
            <a:r>
              <a:rPr lang="en-IN" dirty="0">
                <a:latin typeface="Liberation Mono"/>
              </a:rPr>
              <a:t>salary</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2000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4000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6000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nvGrpSpPr>
          <p:cNvPr id="2" name="Group 1">
            <a:extLst>
              <a:ext uri="{FF2B5EF4-FFF2-40B4-BE49-F238E27FC236}">
                <a16:creationId xmlns:a16="http://schemas.microsoft.com/office/drawing/2014/main" id="{0ACB5D95-4399-4373-ABFB-39C1A7435854}"/>
              </a:ext>
            </a:extLst>
          </p:cNvPr>
          <p:cNvGrpSpPr/>
          <p:nvPr/>
        </p:nvGrpSpPr>
        <p:grpSpPr>
          <a:xfrm>
            <a:off x="7176120" y="2449919"/>
            <a:ext cx="4824536" cy="3643377"/>
            <a:chOff x="6672064" y="2449919"/>
            <a:chExt cx="5256584" cy="3643377"/>
          </a:xfrm>
        </p:grpSpPr>
        <p:sp>
          <p:nvSpPr>
            <p:cNvPr id="13" name="TextBox 12">
              <a:extLst>
                <a:ext uri="{FF2B5EF4-FFF2-40B4-BE49-F238E27FC236}">
                  <a16:creationId xmlns:a16="http://schemas.microsoft.com/office/drawing/2014/main" id="{4F9B653E-AEBB-406F-8BC4-7C9D819D5FE4}"/>
                </a:ext>
              </a:extLst>
            </p:cNvPr>
            <p:cNvSpPr txBox="1"/>
            <p:nvPr/>
          </p:nvSpPr>
          <p:spPr>
            <a:xfrm>
              <a:off x="6672064" y="2953975"/>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a:t>
              </a:r>
              <a:r>
                <a:rPr lang="en-IN" dirty="0">
                  <a:solidFill>
                    <a:schemeClr val="bg1">
                      <a:lumMod val="50000"/>
                    </a:schemeClr>
                  </a:solidFill>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a:latin typeface="Liberation Mono"/>
                </a:rPr>
                <a:t>storeID </a:t>
              </a:r>
              <a:r>
                <a:rPr lang="en-IN">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solidFill>
                    <a:schemeClr val="bg1">
                      <a:lumMod val="50000"/>
                    </a:schemeClr>
                  </a:solidFill>
                  <a:latin typeface="Liberation Mono"/>
                </a:rPr>
                <a:t>(</a:t>
              </a:r>
              <a:r>
                <a:rPr lang="en-IN" dirty="0">
                  <a:latin typeface="Liberation Mono"/>
                </a:rPr>
                <a:t>storeID</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 IN</a:t>
              </a:r>
              <a:r>
                <a:rPr lang="en-IN" dirty="0">
                  <a:solidFill>
                    <a:schemeClr val="bg1">
                      <a:lumMod val="50000"/>
                    </a:schemeClr>
                  </a:solidFill>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solidFill>
                    <a:schemeClr val="bg1">
                      <a:lumMod val="50000"/>
                    </a:schemeClr>
                  </a:solidFill>
                  <a:latin typeface="Liberation Mono"/>
                </a:rPr>
                <a:t>)</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4" name="TextBox 13">
              <a:extLst>
                <a:ext uri="{FF2B5EF4-FFF2-40B4-BE49-F238E27FC236}">
                  <a16:creationId xmlns:a16="http://schemas.microsoft.com/office/drawing/2014/main" id="{ED324714-7BE6-49E7-83DD-6886F9EFD84B}"/>
                </a:ext>
              </a:extLst>
            </p:cNvPr>
            <p:cNvSpPr txBox="1"/>
            <p:nvPr/>
          </p:nvSpPr>
          <p:spPr>
            <a:xfrm>
              <a:off x="6672064" y="2449919"/>
              <a:ext cx="3312368"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aphicFrame>
        <p:nvGraphicFramePr>
          <p:cNvPr id="15" name="Table 15">
            <a:extLst>
              <a:ext uri="{FF2B5EF4-FFF2-40B4-BE49-F238E27FC236}">
                <a16:creationId xmlns:a16="http://schemas.microsoft.com/office/drawing/2014/main" id="{E7F0FF96-B40D-4A44-A732-C23EA177D4E2}"/>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sp>
        <p:nvSpPr>
          <p:cNvPr id="17" name="TextBox 16">
            <a:extLst>
              <a:ext uri="{FF2B5EF4-FFF2-40B4-BE49-F238E27FC236}">
                <a16:creationId xmlns:a16="http://schemas.microsoft.com/office/drawing/2014/main" id="{9715DA39-DED8-415F-95B4-15DB9E15D812}"/>
              </a:ext>
            </a:extLst>
          </p:cNvPr>
          <p:cNvSpPr txBox="1"/>
          <p:nvPr/>
        </p:nvSpPr>
        <p:spPr>
          <a:xfrm>
            <a:off x="623392" y="4725144"/>
            <a:ext cx="6552728" cy="190821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solidFill>
                  <a:srgbClr val="0077AA"/>
                </a:solidFill>
                <a:latin typeface="Liberation Mono"/>
              </a:rPr>
              <a:t> VALUES</a:t>
            </a:r>
            <a:r>
              <a:rPr lang="en-US" dirty="0">
                <a:solidFill>
                  <a:schemeClr val="bg1">
                    <a:lumMod val="50000"/>
                  </a:schemeClr>
                </a:solidFill>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solidFill>
                  <a:schemeClr val="bg1">
                    <a:lumMod val="50000"/>
                  </a:schemeClr>
                </a:solidFill>
                <a:latin typeface="Liberation Mono"/>
              </a:rPr>
              <a:t>(</a:t>
            </a:r>
            <a:r>
              <a:rPr lang="en-IN" dirty="0">
                <a:solidFill>
                  <a:schemeClr val="accent4">
                    <a:lumMod val="50000"/>
                  </a:schemeClr>
                </a:solidFill>
                <a:latin typeface="Liberation Mono"/>
              </a:rPr>
              <a:t>p0</a:t>
            </a:r>
            <a:r>
              <a:rPr lang="en-IN"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IN"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1461474554"/>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Tree>
    <p:extLst>
      <p:ext uri="{BB962C8B-B14F-4D97-AF65-F5344CB8AC3E}">
        <p14:creationId xmlns:p14="http://schemas.microsoft.com/office/powerpoint/2010/main" val="439364539"/>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196977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71191125"/>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3724096"/>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department, …</a:t>
            </a:r>
            <a:r>
              <a:rPr lang="en-IN" sz="2200" dirty="0">
                <a:solidFill>
                  <a:schemeClr val="bg2">
                    <a:lumMod val="25000"/>
                  </a:schemeClr>
                </a:solidFill>
                <a:latin typeface="Palatino Linotype" panose="02040502050505030304" pitchFamily="18" charset="0"/>
              </a:rPr>
              <a:t>)</a:t>
            </a: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 student’s 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955792414"/>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1281849"/>
            <a:ext cx="6478487" cy="1715103"/>
            <a:chOff x="2209801" y="1265224"/>
            <a:chExt cx="6478487" cy="1715103"/>
          </a:xfrm>
        </p:grpSpPr>
        <p:sp>
          <p:nvSpPr>
            <p:cNvPr id="3" name="Rectangle 2"/>
            <p:cNvSpPr/>
            <p:nvPr/>
          </p:nvSpPr>
          <p:spPr>
            <a:xfrm>
              <a:off x="2231571" y="1969257"/>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223508"/>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610995"/>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4" y="3789040"/>
            <a:ext cx="8305800" cy="2038407"/>
            <a:chOff x="1271464" y="3789040"/>
            <a:chExt cx="8305800" cy="2038407"/>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619309"/>
              <a:chOff x="2209800" y="3660939"/>
              <a:chExt cx="8305800" cy="1619309"/>
            </a:xfrm>
          </p:grpSpPr>
          <p:sp>
            <p:nvSpPr>
              <p:cNvPr id="6" name="Rectangle 5"/>
              <p:cNvSpPr/>
              <p:nvPr/>
            </p:nvSpPr>
            <p:spPr>
              <a:xfrm>
                <a:off x="2209800" y="4365849"/>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7090" y="4286263"/>
                <a:ext cx="495300" cy="149267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458115"/>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Tree>
    <p:extLst>
      <p:ext uri="{BB962C8B-B14F-4D97-AF65-F5344CB8AC3E}">
        <p14:creationId xmlns:p14="http://schemas.microsoft.com/office/powerpoint/2010/main" val="1623424744"/>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415772"/>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p:txBody>
      </p:sp>
    </p:spTree>
    <p:extLst>
      <p:ext uri="{BB962C8B-B14F-4D97-AF65-F5344CB8AC3E}">
        <p14:creationId xmlns:p14="http://schemas.microsoft.com/office/powerpoint/2010/main" val="2367677198"/>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 . .,</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4869436"/>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dirty="0">
                <a:solidFill>
                  <a:srgbClr val="669900"/>
                </a:solidFill>
                <a:latin typeface="Liberation Mono"/>
              </a:rPr>
              <a:t>"Employee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1412776"/>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59994516"/>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8858501"/>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Tree>
    <p:extLst>
      <p:ext uri="{BB962C8B-B14F-4D97-AF65-F5344CB8AC3E}">
        <p14:creationId xmlns:p14="http://schemas.microsoft.com/office/powerpoint/2010/main" val="34900930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9" name="Group 18"/>
          <p:cNvGrpSpPr/>
          <p:nvPr/>
        </p:nvGrpSpPr>
        <p:grpSpPr>
          <a:xfrm>
            <a:off x="8472264" y="3095197"/>
            <a:ext cx="3534998" cy="3534202"/>
            <a:chOff x="5564023" y="2715357"/>
            <a:chExt cx="3769267"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2179"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71018"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323439"/>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8749896" cy="1323439"/>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93246"/>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2234012022"/>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10" name="TextBox 9">
            <a:extLst>
              <a:ext uri="{FF2B5EF4-FFF2-40B4-BE49-F238E27FC236}">
                <a16:creationId xmlns:a16="http://schemas.microsoft.com/office/drawing/2014/main" id="{BF021BEA-1BAC-4B1F-A667-E14543C77BBD}"/>
              </a:ext>
            </a:extLst>
          </p:cNvPr>
          <p:cNvSpPr txBox="1"/>
          <p:nvPr/>
        </p:nvSpPr>
        <p:spPr>
          <a:xfrm>
            <a:off x="6113673" y="1987398"/>
            <a:ext cx="5514325" cy="2542363"/>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R1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numberString;</a:t>
            </a:r>
            <a:endParaRPr lang="en-IN" dirty="0">
              <a:latin typeface="Liberation Mono"/>
              <a:cs typeface="Arial" pitchFamily="34" charset="0"/>
            </a:endParaRPr>
          </a:p>
        </p:txBody>
      </p:sp>
      <p:sp>
        <p:nvSpPr>
          <p:cNvPr id="7" name="Rectangle 6">
            <a:extLst>
              <a:ext uri="{FF2B5EF4-FFF2-40B4-BE49-F238E27FC236}">
                <a16:creationId xmlns:a16="http://schemas.microsoft.com/office/drawing/2014/main" id="{3F2F3E05-346E-4EE1-A38F-3ACA0D6CD670}"/>
              </a:ext>
            </a:extLst>
          </p:cNvPr>
          <p:cNvSpPr/>
          <p:nvPr/>
        </p:nvSpPr>
        <p:spPr>
          <a:xfrm>
            <a:off x="3215680" y="1987398"/>
            <a:ext cx="2741858" cy="378885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p:txBody>
      </p:sp>
      <p:grpSp>
        <p:nvGrpSpPr>
          <p:cNvPr id="3" name="Group 2">
            <a:extLst>
              <a:ext uri="{FF2B5EF4-FFF2-40B4-BE49-F238E27FC236}">
                <a16:creationId xmlns:a16="http://schemas.microsoft.com/office/drawing/2014/main" id="{DD5AD7AF-DE6C-40AC-A337-1859BE9BD26C}"/>
              </a:ext>
            </a:extLst>
          </p:cNvPr>
          <p:cNvGrpSpPr/>
          <p:nvPr/>
        </p:nvGrpSpPr>
        <p:grpSpPr>
          <a:xfrm>
            <a:off x="6113672" y="4869160"/>
            <a:ext cx="5814975" cy="1768850"/>
            <a:chOff x="5673867" y="4727466"/>
            <a:chExt cx="6254781" cy="1768850"/>
          </a:xfrm>
        </p:grpSpPr>
        <p:sp>
          <p:nvSpPr>
            <p:cNvPr id="8" name="Rectangle 7">
              <a:extLst>
                <a:ext uri="{FF2B5EF4-FFF2-40B4-BE49-F238E27FC236}">
                  <a16:creationId xmlns:a16="http://schemas.microsoft.com/office/drawing/2014/main" id="{3D3A9E5F-89E5-4D5B-9731-CEE159F2D1E1}"/>
                </a:ext>
              </a:extLst>
            </p:cNvPr>
            <p:cNvSpPr/>
            <p:nvPr/>
          </p:nvSpPr>
          <p:spPr>
            <a:xfrm>
              <a:off x="5807968" y="5580571"/>
              <a:ext cx="2340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238456" y="5615947"/>
              <a:ext cx="2340000" cy="88036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Tree>
    <p:extLst>
      <p:ext uri="{BB962C8B-B14F-4D97-AF65-F5344CB8AC3E}">
        <p14:creationId xmlns:p14="http://schemas.microsoft.com/office/powerpoint/2010/main" val="1256742152"/>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2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2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59124334"/>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558393389"/>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Tree>
    <p:extLst>
      <p:ext uri="{BB962C8B-B14F-4D97-AF65-F5344CB8AC3E}">
        <p14:creationId xmlns:p14="http://schemas.microsoft.com/office/powerpoint/2010/main" val="518904722"/>
      </p:ext>
    </p:extLst>
  </p:cSld>
  <p:clrMapOvr>
    <a:masterClrMapping/>
  </p:clrMapOvr>
  <p:transition/>
</p:sld>
</file>

<file path=ppt/slides/slide2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2003300"/>
      </p:ext>
    </p:extLst>
  </p:cSld>
  <p:clrMapOvr>
    <a:masterClrMapping/>
  </p:clrMapOvr>
  <p:transition/>
</p:sld>
</file>

<file path=ppt/slides/slide2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transition/>
</p:sld>
</file>

<file path=ppt/slides/slide24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(expr1, expr2 , expr3)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AS R1;</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solidFill>
                  <a:schemeClr val="tx1">
                    <a:lumMod val="65000"/>
                    <a:lumOff val="35000"/>
                  </a:schemeClr>
                </a:solidFill>
                <a:latin typeface="Liberation Mono"/>
              </a:rPr>
              <a:t>)</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transition/>
</p:sld>
</file>

<file path=ppt/slides/slide24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transition/>
</p:sld>
</file>

<file path=ppt/slides/slide24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p>
        </p:txBody>
      </p:sp>
      <p:sp>
        <p:nvSpPr>
          <p:cNvPr id="8" name="Rectangle 7"/>
          <p:cNvSpPr/>
          <p:nvPr/>
        </p:nvSpPr>
        <p:spPr>
          <a:xfrm>
            <a:off x="431764" y="3212976"/>
            <a:ext cx="11568891" cy="144655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D4A68"/>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D4A68"/>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FF0000"/>
                </a:solidFill>
                <a:latin typeface="Liberation Mono"/>
                <a:ea typeface="Times New Roman" panose="02020603050405020304" pitchFamily="18" charset="0"/>
              </a:rPr>
              <a:t>  </a:t>
            </a:r>
            <a:r>
              <a:rPr lang="en-IN" dirty="0">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D4A68"/>
                </a:solidFill>
                <a:latin typeface="Liberation Mono"/>
              </a:rPr>
              <a:t>CASE</a:t>
            </a:r>
            <a:r>
              <a:rPr lang="en-IN" dirty="0">
                <a:latin typeface="Liberation Mono"/>
              </a:rPr>
              <a:t> type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transition/>
</p:sld>
</file>

<file path=ppt/slides/slide2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944683"/>
            <a:ext cx="11737303" cy="3508653"/>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D4A68"/>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a:t>
            </a:r>
            <a:r>
              <a:rPr lang="en-US" dirty="0">
                <a:solidFill>
                  <a:schemeClr val="bg1">
                    <a:lumMod val="50000"/>
                  </a:schemeClr>
                </a:solidFill>
                <a:latin typeface="Liberation Mono"/>
              </a:rPr>
              <a:t>(</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solidFill>
                  <a:schemeClr val="bg1">
                    <a:lumMod val="50000"/>
                  </a:schemeClr>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D4A68"/>
                </a:solidFill>
                <a:latin typeface="Liberation Mono"/>
              </a:rPr>
              <a:t>END</a:t>
            </a:r>
            <a:r>
              <a:rPr lang="en-US" dirty="0">
                <a:latin typeface="Liberation Mono"/>
              </a:rPr>
              <a:t> R1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transition/>
</p:sld>
</file>

<file path=ppt/slides/slide2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3032202"/>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b="1" i="0" dirty="0">
                  <a:solidFill>
                    <a:schemeClr val="bg1">
                      <a:lumMod val="50000"/>
                    </a:schemeClr>
                  </a:solidFill>
                  <a:effectLst/>
                  <a:latin typeface="Courier New" panose="02070309020205020404" pitchFamily="49" charset="0"/>
                </a:rPr>
                <a:t>(</a:t>
              </a:r>
              <a:r>
                <a:rPr lang="en-US" dirty="0">
                  <a:solidFill>
                    <a:srgbClr val="333333"/>
                  </a:solidFill>
                  <a:latin typeface="Courier New" panose="02070309020205020404" pitchFamily="49" charset="0"/>
                </a:rPr>
                <a:t>custID</a:t>
              </a:r>
              <a:r>
                <a:rPr lang="en-US" b="1" i="0" dirty="0">
                  <a:solidFill>
                    <a:schemeClr val="bg1">
                      <a:lumMod val="50000"/>
                    </a:schemeClr>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CASE</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1</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2</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CASE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b="1" dirty="0">
                  <a:solidFill>
                    <a:srgbClr val="333333"/>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END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11" name="Rectangle 1">
            <a:extLst>
              <a:ext uri="{FF2B5EF4-FFF2-40B4-BE49-F238E27FC236}">
                <a16:creationId xmlns:a16="http://schemas.microsoft.com/office/drawing/2014/main" id="{B8A68006-ED56-4048-9949-B4DD0651201D}"/>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transition/>
</p:sld>
</file>

<file path=ppt/slides/slide24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2981851"/>
            <a:ext cx="1070479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D4A68"/>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END</a:t>
            </a:r>
            <a:r>
              <a:rPr lang="en-IN" dirty="0">
                <a:latin typeface="Liberation Mono"/>
              </a:rPr>
              <a:t> "Customer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11" name="Rectangle 1">
            <a:extLst>
              <a:ext uri="{FF2B5EF4-FFF2-40B4-BE49-F238E27FC236}">
                <a16:creationId xmlns:a16="http://schemas.microsoft.com/office/drawing/2014/main" id="{1D4CDDBC-EEE5-413A-8EB9-5878904D606F}"/>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transition/>
</p:sld>
</file>

<file path=ppt/slides/slide2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cs typeface="Arial" pitchFamily="34" charset="0"/>
              </a:rPr>
              <a:t> </a:t>
            </a:r>
            <a:r>
              <a:rPr lang="en-US" sz="21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transition/>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a:t>
            </a:r>
          </a:p>
        </p:txBody>
      </p:sp>
      <p:graphicFrame>
        <p:nvGraphicFramePr>
          <p:cNvPr id="10" name="Table 9"/>
          <p:cNvGraphicFramePr>
            <a:graphicFrameLocks noGrp="1"/>
          </p:cNvGraphicFramePr>
          <p:nvPr>
            <p:extLst>
              <p:ext uri="{D42A27DB-BD31-4B8C-83A1-F6EECF244321}">
                <p14:modId xmlns:p14="http://schemas.microsoft.com/office/powerpoint/2010/main" val="995565742"/>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dirty="0">
                <a:solidFill>
                  <a:schemeClr val="tx2"/>
                </a:solidFill>
                <a:latin typeface="Liberation Mono"/>
              </a:rPr>
              <a:t>expr1,</a:t>
            </a:r>
            <a:r>
              <a:rPr lang="en-IN" sz="2000" dirty="0">
                <a:solidFill>
                  <a:srgbClr val="0077AA"/>
                </a:solidFill>
                <a:latin typeface="Liberation Mono"/>
              </a:rPr>
              <a:t> </a:t>
            </a:r>
            <a:r>
              <a:rPr lang="en-IN" sz="2000"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Tree>
    <p:extLst>
      <p:ext uri="{BB962C8B-B14F-4D97-AF65-F5344CB8AC3E}">
        <p14:creationId xmlns:p14="http://schemas.microsoft.com/office/powerpoint/2010/main" val="198625924"/>
      </p:ext>
    </p:extLst>
  </p:cSld>
  <p:clrMapOvr>
    <a:masterClrMapping/>
  </p:clrMapOvr>
  <p:transition/>
</p:sld>
</file>

<file path=ppt/slides/slide2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dirty="0">
                <a:solidFill>
                  <a:schemeClr val="tx2"/>
                </a:solidFill>
                <a:latin typeface="Liberation Mono"/>
              </a:rPr>
              <a:t>expr1, 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
        <p:nvSpPr>
          <p:cNvPr id="8" name="TextBox 7">
            <a:extLst>
              <a:ext uri="{FF2B5EF4-FFF2-40B4-BE49-F238E27FC236}">
                <a16:creationId xmlns:a16="http://schemas.microsoft.com/office/drawing/2014/main" id="{E83AFDC3-327C-4C89-B524-3E7125B6E29B}"/>
              </a:ext>
            </a:extLst>
          </p:cNvPr>
          <p:cNvSpPr txBox="1"/>
          <p:nvPr/>
        </p:nvSpPr>
        <p:spPr>
          <a:xfrm>
            <a:off x="1271464" y="75920"/>
            <a:ext cx="720080" cy="369332"/>
          </a:xfrm>
          <a:prstGeom prst="rect">
            <a:avLst/>
          </a:prstGeom>
          <a:noFill/>
        </p:spPr>
        <p:txBody>
          <a:bodyPr wrap="square">
            <a:spAutoFit/>
          </a:bodyPr>
          <a:lstStyle/>
          <a:p>
            <a:r>
              <a:rPr lang="en-IN" dirty="0">
                <a:solidFill>
                  <a:schemeClr val="accent5">
                    <a:lumMod val="75000"/>
                  </a:schemeClr>
                </a:solidFill>
                <a:latin typeface="Liberation Mono"/>
                <a:cs typeface="Arial" panose="020B0604020202020204" pitchFamily="34" charset="0"/>
              </a:rPr>
              <a:t>=</a:t>
            </a:r>
            <a:endParaRPr lang="en-IN" dirty="0"/>
          </a:p>
        </p:txBody>
      </p:sp>
    </p:spTree>
    <p:extLst>
      <p:ext uri="{BB962C8B-B14F-4D97-AF65-F5344CB8AC3E}">
        <p14:creationId xmlns:p14="http://schemas.microsoft.com/office/powerpoint/2010/main" val="3149576464"/>
      </p:ext>
    </p:extLst>
  </p:cSld>
  <p:clrMapOvr>
    <a:masterClrMapping/>
  </p:clrMapOvr>
  <p:transition/>
</p:sld>
</file>

<file path=ppt/slides/slide2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dirty="0">
                <a:solidFill>
                  <a:schemeClr val="tx2"/>
                </a:solidFill>
                <a:latin typeface="Liberation Mono"/>
              </a:rPr>
              <a:t>unit</a:t>
            </a:r>
            <a:r>
              <a:rPr lang="en-IN" sz="2000" dirty="0">
                <a:solidFill>
                  <a:srgbClr val="0077AA"/>
                </a:solidFill>
                <a:latin typeface="Liberation Mono"/>
              </a:rPr>
              <a:t> FROM </a:t>
            </a:r>
            <a:r>
              <a:rPr lang="en-IN" sz="2000"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PERIOD_DIFF(Period1, Period2);</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2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589690581"/>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683895"/>
            <a:ext cx="11377264"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416320"/>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b="0" i="0" dirty="0">
                <a:solidFill>
                  <a:srgbClr val="2F2E2E"/>
                </a:solidFill>
                <a:effectLst/>
                <a:latin typeface="Palatino Linotype" panose="02040502050505030304" pitchFamily="18" charset="0"/>
              </a:rPr>
              <a:t> blood group, price, quantity, branch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3663526264"/>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AND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OR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0 R1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667701072"/>
              </p:ext>
            </p:extLst>
          </p:nvPr>
        </p:nvGraphicFramePr>
        <p:xfrm>
          <a:off x="406800" y="507785"/>
          <a:ext cx="11376000" cy="6233583"/>
        </p:xfrm>
        <a:graphic>
          <a:graphicData uri="http://schemas.openxmlformats.org/drawingml/2006/table">
            <a:tbl>
              <a:tblPr firstRow="1" bandRow="1">
                <a:tableStyleId>{7E9639D4-E3E2-4D34-9284-5A2195B3D0D7}</a:tableStyleId>
              </a:tblPr>
              <a:tblGrid>
                <a:gridCol w="2664864">
                  <a:extLst>
                    <a:ext uri="{9D8B030D-6E8A-4147-A177-3AD203B41FA5}">
                      <a16:colId xmlns:a16="http://schemas.microsoft.com/office/drawing/2014/main" val="20000"/>
                    </a:ext>
                  </a:extLst>
                </a:gridCol>
                <a:gridCol w="871113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CHAR(N</a:t>
                      </a:r>
                      <a:r>
                        <a:rPr kumimoji="0" lang="en-IN" sz="1800" kern="1200" dirty="0">
                          <a:solidFill>
                            <a:schemeClr val="tx1"/>
                          </a:solidFill>
                          <a:latin typeface="Liberation Mono"/>
                          <a:ea typeface="+mn-ea"/>
                          <a:cs typeface="+mn-cs"/>
                        </a:rPr>
                        <a:t>, ,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#op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ELT(N</a:t>
                      </a:r>
                      <a:r>
                        <a:rPr kumimoji="0" lang="en-IN" sz="1800" kern="1200" dirty="0">
                          <a:solidFill>
                            <a:schemeClr val="tx1"/>
                          </a:solidFill>
                          <a:latin typeface="Liberation Mono"/>
                          <a:ea typeface="+mn-ea"/>
                          <a:cs typeface="+mn-cs"/>
                        </a:rPr>
                        <a:t>,</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7011491"/>
              </p:ext>
            </p:extLst>
          </p:nvPr>
        </p:nvGraphicFramePr>
        <p:xfrm>
          <a:off x="406800" y="612000"/>
          <a:ext cx="11376000" cy="3751578"/>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kern="1200" dirty="0">
                          <a:solidFill>
                            <a:schemeClr val="tx2"/>
                          </a:solidFill>
                          <a:latin typeface="Liberation Mono"/>
                          <a:ea typeface="+mn-ea"/>
                          <a:cs typeface="+mn-cs"/>
                        </a:rPr>
                        <a:t>expr1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184665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a:t>
            </a:r>
            <a:r>
              <a:rPr lang="en-US" dirty="0">
                <a:solidFill>
                  <a:srgbClr val="990055"/>
                </a:solidFill>
                <a:latin typeface="Liberation Mono"/>
              </a:rPr>
              <a:t>20</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sal/</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6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dirty="0">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p:txBody>
      </p:sp>
    </p:spTree>
    <p:extLst>
      <p:ext uri="{BB962C8B-B14F-4D97-AF65-F5344CB8AC3E}">
        <p14:creationId xmlns:p14="http://schemas.microsoft.com/office/powerpoint/2010/main" val="981062780"/>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087908960"/>
              </p:ext>
            </p:extLst>
          </p:nvPr>
        </p:nvGraphicFramePr>
        <p:xfrm>
          <a:off x="406800" y="612000"/>
          <a:ext cx="11376000" cy="3096681"/>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406800" y="3933056"/>
            <a:ext cx="11376000" cy="276998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tx1">
                    <a:lumMod val="65000"/>
                    <a:lumOff val="35000"/>
                  </a:schemeClr>
                </a:solidFill>
                <a:latin typeface="Liberation Mono"/>
              </a:rPr>
              <a:t>)))</a:t>
            </a:r>
            <a:r>
              <a:rPr lang="en-US" dirty="0">
                <a:latin typeface="Liberation Mono"/>
              </a:rPr>
              <a:t> "Title Case" </a:t>
            </a:r>
            <a:r>
              <a:rPr lang="en-US" dirty="0">
                <a:solidFill>
                  <a:srgbClr val="0077AA"/>
                </a:solidFill>
                <a:latin typeface="Liberation Mono"/>
                <a:cs typeface="Times New Roman" panose="02020603050405020304" pitchFamily="18" charset="0"/>
              </a:rPr>
              <a:t>FROM</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tx1">
                    <a:lumMod val="65000"/>
                    <a:lumOff val="35000"/>
                  </a:schemeClr>
                </a:solidFill>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214379081"/>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894292196"/>
              </p:ext>
            </p:extLst>
          </p:nvPr>
        </p:nvGraphicFramePr>
        <p:xfrm>
          <a:off x="406800" y="612000"/>
          <a:ext cx="11376000" cy="3964092"/>
        </p:xfrm>
        <a:graphic>
          <a:graphicData uri="http://schemas.openxmlformats.org/drawingml/2006/table">
            <a:tbl>
              <a:tblPr firstRow="1" bandRow="1">
                <a:tableStyleId>{7E9639D4-E3E2-4D34-9284-5A2195B3D0D7}</a:tableStyleId>
              </a:tblPr>
              <a:tblGrid>
                <a:gridCol w="3057300">
                  <a:extLst>
                    <a:ext uri="{9D8B030D-6E8A-4147-A177-3AD203B41FA5}">
                      <a16:colId xmlns:a16="http://schemas.microsoft.com/office/drawing/2014/main" val="20000"/>
                    </a:ext>
                  </a:extLst>
                </a:gridCol>
                <a:gridCol w="83187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from_str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0" y="4679845"/>
            <a:ext cx="12192000" cy="200054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1,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p:txBody>
      </p:sp>
    </p:spTree>
    <p:extLst>
      <p:ext uri="{BB962C8B-B14F-4D97-AF65-F5344CB8AC3E}">
        <p14:creationId xmlns:p14="http://schemas.microsoft.com/office/powerpoint/2010/main" val="15498642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p:txBody>
      </p:sp>
      <p:sp>
        <p:nvSpPr>
          <p:cNvPr id="4" name="TextBox 3">
            <a:extLst>
              <a:ext uri="{FF2B5EF4-FFF2-40B4-BE49-F238E27FC236}">
                <a16:creationId xmlns:a16="http://schemas.microsoft.com/office/drawing/2014/main" id="{A347D7FC-4A72-4387-820C-9DDB5A36F459}"/>
              </a:ext>
            </a:extLst>
          </p:cNvPr>
          <p:cNvSpPr txBox="1"/>
          <p:nvPr/>
        </p:nvSpPr>
        <p:spPr>
          <a:xfrm>
            <a:off x="422013" y="1556792"/>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219745"/>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-1.23</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-1.58</a:t>
            </a:r>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990055"/>
                </a:solidFill>
                <a:latin typeface="Liberation Mono"/>
              </a:rPr>
              <a:t>899999</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100000</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OTP;</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Tree>
    <p:extLst>
      <p:ext uri="{BB962C8B-B14F-4D97-AF65-F5344CB8AC3E}">
        <p14:creationId xmlns:p14="http://schemas.microsoft.com/office/powerpoint/2010/main" val="1151865872"/>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can 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dirty="0">
                <a:solidFill>
                  <a:srgbClr val="000000"/>
                </a:solidFill>
                <a:latin typeface="Liberation Mono"/>
              </a:rPr>
              <a:t>col_name</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LIMIT</a:t>
            </a:r>
            <a:r>
              <a:rPr lang="en-US" sz="2000" dirty="0">
                <a:solidFill>
                  <a:srgbClr val="000000"/>
                </a:solidFill>
                <a:latin typeface="Liberation Mono"/>
              </a:rPr>
              <a:t> number </a:t>
            </a:r>
            <a:r>
              <a:rPr lang="en-US" sz="2000" dirty="0">
                <a:solidFill>
                  <a:srgbClr val="999999"/>
                </a:solidFill>
                <a:latin typeface="Liberation Mono"/>
              </a:rPr>
              <a:t>[</a:t>
            </a:r>
            <a:r>
              <a:rPr lang="en-US" sz="2000" dirty="0">
                <a:solidFill>
                  <a:srgbClr val="0077AA"/>
                </a:solidFill>
                <a:latin typeface="Liberation Mono"/>
              </a:rPr>
              <a:t>OFFSET</a:t>
            </a:r>
            <a:r>
              <a:rPr lang="en-US" sz="2000" dirty="0">
                <a:solidFill>
                  <a:srgbClr val="000000"/>
                </a:solidFill>
                <a:latin typeface="Liberation Mono"/>
              </a:rPr>
              <a:t> number</a:t>
            </a:r>
            <a:r>
              <a:rPr lang="en-US" sz="2000" dirty="0">
                <a:solidFill>
                  <a:srgbClr val="999999"/>
                </a:solidFill>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Tree>
    <p:extLst>
      <p:ext uri="{BB962C8B-B14F-4D97-AF65-F5344CB8AC3E}">
        <p14:creationId xmlns:p14="http://schemas.microsoft.com/office/powerpoint/2010/main" val="967305241"/>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5157192"/>
            <a:ext cx="11809312" cy="1692771"/>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 </a:t>
            </a:r>
          </a:p>
        </p:txBody>
      </p:sp>
      <p:sp>
        <p:nvSpPr>
          <p:cNvPr id="9" name="Rectangle 8">
            <a:extLst>
              <a:ext uri="{FF2B5EF4-FFF2-40B4-BE49-F238E27FC236}">
                <a16:creationId xmlns:a16="http://schemas.microsoft.com/office/drawing/2014/main" id="{60D289BB-1439-4DB8-B315-C4DAAACB6F54}"/>
              </a:ext>
            </a:extLst>
          </p:cNvPr>
          <p:cNvSpPr/>
          <p:nvPr/>
        </p:nvSpPr>
        <p:spPr>
          <a:xfrm>
            <a:off x="119336" y="97468"/>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476672"/>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alias_name], expression1 [ [as] alias_name], expression2 [ [as] alias_name] . . .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where_condition2 &gt;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expr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position }, . . .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having_condition1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having_condition2 &gt;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expr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position }  [ ASC | DESC ], . .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[offset,] 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row_count OFFSET offset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UPDATE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 . .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 firstName, middleName, and lastName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 countryCode, cityCode, and phoneNumber )</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 . .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 value </a:t>
            </a:r>
            <a:r>
              <a:rPr lang="en-IN" sz="2000" dirty="0">
                <a:latin typeface="Liberation Mono"/>
              </a:rPr>
              <a:t>|</a:t>
            </a:r>
            <a:r>
              <a:rPr lang="en-IN" sz="2000" dirty="0">
                <a:solidFill>
                  <a:srgbClr val="0077AA"/>
                </a:solidFill>
                <a:latin typeface="Liberation Mono"/>
              </a:rPr>
              <a:t> DEFAULT }</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1730" y="3124200"/>
            <a:ext cx="5180925"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To sort a result, use an ORDER BY clause.</a:t>
            </a:r>
          </a:p>
        </p:txBody>
      </p:sp>
      <p:sp>
        <p:nvSpPr>
          <p:cNvPr id="6" name="Rectangle 5"/>
          <p:cNvSpPr/>
          <p:nvPr/>
        </p:nvSpPr>
        <p:spPr>
          <a:xfrm>
            <a:off x="303539" y="3764066"/>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 . .</a:t>
            </a:r>
            <a:r>
              <a:rPr lang="en-US" sz="2000" dirty="0">
                <a:solidFill>
                  <a:srgbClr val="0077AA"/>
                </a:solidFill>
                <a:latin typeface="Liberation Mono"/>
              </a:rPr>
              <a:t> ]</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Tree>
    <p:extLst>
      <p:ext uri="{BB962C8B-B14F-4D97-AF65-F5344CB8AC3E}">
        <p14:creationId xmlns:p14="http://schemas.microsoft.com/office/powerpoint/2010/main" val="1630039859"/>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1" name="Rectangle 60">
            <a:extLst>
              <a:ext uri="{FF2B5EF4-FFF2-40B4-BE49-F238E27FC236}">
                <a16:creationId xmlns:a16="http://schemas.microsoft.com/office/drawing/2014/main" id="{A0754C73-2F69-44A5-BD3C-C284BFC30F58}"/>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 . .</a:t>
            </a:r>
            <a:r>
              <a:rPr lang="en-US" sz="2000" dirty="0">
                <a:solidFill>
                  <a:srgbClr val="0077AA"/>
                </a:solidFill>
                <a:latin typeface="Liberation Mono"/>
              </a:rPr>
              <a:t> ]</a:t>
            </a:r>
          </a:p>
        </p:txBody>
      </p:sp>
    </p:spTree>
    <p:extLst>
      <p:ext uri="{BB962C8B-B14F-4D97-AF65-F5344CB8AC3E}">
        <p14:creationId xmlns:p14="http://schemas.microsoft.com/office/powerpoint/2010/main" val="3515243402"/>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1340768"/>
            <a:ext cx="11809310" cy="545085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NOT NULL</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ename;</a:t>
            </a:r>
            <a:endParaRPr lang="en-IN" dirty="0">
              <a:solidFill>
                <a:schemeClr val="tx1">
                  <a:lumMod val="85000"/>
                  <a:lumOff val="15000"/>
                </a:schemeClr>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BF1557B7-1BAB-4F9E-90BB-2E5F28D5346D}"/>
              </a:ext>
            </a:extLst>
          </p:cNvPr>
          <p:cNvSpPr/>
          <p:nvPr/>
        </p:nvSpPr>
        <p:spPr>
          <a:xfrm>
            <a:off x="191346" y="228795"/>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 . .</a:t>
            </a:r>
            <a:r>
              <a:rPr lang="en-US" sz="2000" dirty="0">
                <a:solidFill>
                  <a:srgbClr val="0077AA"/>
                </a:solidFill>
                <a:latin typeface="Liberation Mono"/>
              </a:rPr>
              <a:t> ]</a:t>
            </a:r>
          </a:p>
        </p:txBody>
      </p:sp>
    </p:spTree>
    <p:extLst>
      <p:ext uri="{BB962C8B-B14F-4D97-AF65-F5344CB8AC3E}">
        <p14:creationId xmlns:p14="http://schemas.microsoft.com/office/powerpoint/2010/main" val="35118906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13285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721230"/>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2911624"/>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805264"/>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005064"/>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204864"/>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0892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139947438"/>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955369" y="2560471"/>
            <a:ext cx="8795366"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 </a:t>
            </a:r>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9" name="Rectangle 8">
            <a:extLst>
              <a:ext uri="{FF2B5EF4-FFF2-40B4-BE49-F238E27FC236}">
                <a16:creationId xmlns:a16="http://schemas.microsoft.com/office/drawing/2014/main" id="{8CE928B2-CC82-4905-89B0-168119B134B8}"/>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42BD7AD7-2232-4C95-B376-67CE7D3A67B5}"/>
              </a:ext>
            </a:extLst>
          </p:cNvPr>
          <p:cNvSpPr txBox="1"/>
          <p:nvPr/>
        </p:nvSpPr>
        <p:spPr>
          <a:xfrm>
            <a:off x="2938038" y="6167045"/>
            <a:ext cx="913462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25291109"/>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533426059"/>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7" name="Rectangle 6">
            <a:extLst>
              <a:ext uri="{FF2B5EF4-FFF2-40B4-BE49-F238E27FC236}">
                <a16:creationId xmlns:a16="http://schemas.microsoft.com/office/drawing/2014/main" id="{C5366487-8218-4A87-9657-278070489131}"/>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Tree>
    <p:extLst>
      <p:ext uri="{BB962C8B-B14F-4D97-AF65-F5344CB8AC3E}">
        <p14:creationId xmlns:p14="http://schemas.microsoft.com/office/powerpoint/2010/main" val="4091968451"/>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1941044547"/>
              </p:ext>
            </p:extLst>
          </p:nvPr>
        </p:nvGraphicFramePr>
        <p:xfrm>
          <a:off x="335360" y="1605136"/>
          <a:ext cx="11593288" cy="1889748"/>
        </p:xfrm>
        <a:graphic>
          <a:graphicData uri="http://schemas.openxmlformats.org/drawingml/2006/table">
            <a:tbl>
              <a:tblPr firstRow="1" bandRow="1">
                <a:tableStyleId>{7E9639D4-E3E2-4D34-9284-5A2195B3D0D7}</a:tableStyleId>
              </a:tblPr>
              <a:tblGrid>
                <a:gridCol w="3168352">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0B45598B-3435-4FB4-BA9E-389C59DF1284}"/>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91345" y="1772816"/>
            <a:ext cx="11809310" cy="337335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endParaRPr lang="en-IN" dirty="0">
              <a:solidFill>
                <a:srgbClr val="000000"/>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07750ECE-68B7-4B8F-BA73-0BEF6158C3A0}"/>
              </a:ext>
            </a:extLst>
          </p:cNvPr>
          <p:cNvSpPr/>
          <p:nvPr/>
        </p:nvSpPr>
        <p:spPr>
          <a:xfrm>
            <a:off x="387116" y="47443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Tree>
    <p:extLst>
      <p:ext uri="{BB962C8B-B14F-4D97-AF65-F5344CB8AC3E}">
        <p14:creationId xmlns:p14="http://schemas.microsoft.com/office/powerpoint/2010/main" val="2020883761"/>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1461939"/>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22093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191344" y="1212442"/>
            <a:ext cx="3456384" cy="1277273"/>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p>
          <a:p>
            <a:pPr marL="723900"/>
            <a:r>
              <a:rPr lang="en-US" sz="2200" b="0" i="0" dirty="0">
                <a:solidFill>
                  <a:srgbClr val="A67F59"/>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1" dirty="0">
                <a:solidFill>
                  <a:srgbClr val="000000"/>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6869788" cy="76944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000" dirty="0">
                <a:solidFill>
                  <a:srgbClr val="669900"/>
                </a:solidFill>
                <a:latin typeface="Liberation Mono"/>
              </a:rPr>
              <a:t># will return Empty set</a:t>
            </a:r>
            <a:endParaRPr lang="en-IN" dirty="0">
              <a:solidFill>
                <a:srgbClr val="669900"/>
              </a:solidFill>
              <a:latin typeface="Liberation Mono"/>
            </a:endParaRP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extLst>
      <p:ext uri="{BB962C8B-B14F-4D97-AF65-F5344CB8AC3E}">
        <p14:creationId xmlns:p14="http://schemas.microsoft.com/office/powerpoint/2010/main" val="2483968113"/>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101844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04620343"/>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1" name="Rectangle 10">
            <a:extLst>
              <a:ext uri="{FF2B5EF4-FFF2-40B4-BE49-F238E27FC236}">
                <a16:creationId xmlns:a16="http://schemas.microsoft.com/office/drawing/2014/main" id="{511801E8-18AB-43BB-8D6A-651EBD65C067}"/>
              </a:ext>
            </a:extLst>
          </p:cNvPr>
          <p:cNvSpPr/>
          <p:nvPr/>
        </p:nvSpPr>
        <p:spPr>
          <a:xfrm>
            <a:off x="407368" y="1762962"/>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3232024903"/>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latin typeface="Liberation Mono"/>
                <a:cs typeface="Times New Roman" panose="02020603050405020304" pitchFamily="18" charset="0"/>
              </a:rPr>
              <a:t>. . .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26839" y="1916832"/>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solidFill>
                  <a:srgbClr val="999999"/>
                </a:solidFill>
                <a:latin typeface="Liberation Mono"/>
              </a:rPr>
              <a:t>(</a:t>
            </a:r>
            <a:r>
              <a:rPr lang="en-US" sz="2200" b="0" i="1" dirty="0">
                <a:solidFill>
                  <a:srgbClr val="000000"/>
                </a:solidFill>
                <a:effectLst/>
                <a:latin typeface="Liberation Mono"/>
              </a:rPr>
              <a:t>expr1, expr2, . . .</a:t>
            </a:r>
            <a:r>
              <a:rPr lang="en-US" sz="2200" b="0" i="0" dirty="0">
                <a:solidFill>
                  <a:srgbClr val="999999"/>
                </a:solidFill>
                <a:effectLst/>
                <a:latin typeface="Liberation Mono"/>
              </a:rPr>
              <a:t> )</a:t>
            </a:r>
            <a:endParaRPr lang="en-US" sz="2200" dirty="0">
              <a:solidFill>
                <a:srgbClr val="000000"/>
              </a:solidFill>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1" dirty="0">
                <a:solidFill>
                  <a:srgbClr val="000000"/>
                </a:solidFill>
                <a:effectLst/>
                <a:latin typeface="Liberation Mono"/>
              </a:rPr>
              <a:t>subquery</a:t>
            </a:r>
            <a:r>
              <a:rPr lang="en-US" sz="2400" b="0" i="0" dirty="0">
                <a:solidFill>
                  <a:srgbClr val="999999"/>
                </a:solidFill>
                <a:effectLst/>
                <a:latin typeface="Liberation Mono"/>
              </a:rPr>
              <a:t>)</a:t>
            </a:r>
            <a:endParaRPr lang="en-US" sz="2400" dirty="0">
              <a:solidFill>
                <a:srgbClr val="999999"/>
              </a:solidFill>
              <a:latin typeface="Liberation Mono"/>
            </a:endParaRPr>
          </a:p>
        </p:txBody>
      </p:sp>
    </p:spTree>
    <p:extLst>
      <p:ext uri="{BB962C8B-B14F-4D97-AF65-F5344CB8AC3E}">
        <p14:creationId xmlns:p14="http://schemas.microsoft.com/office/powerpoint/2010/main" val="3829025191"/>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a:t>
            </a:r>
            <a:r>
              <a:rPr lang="en-US" sz="2000" dirty="0">
                <a:solidFill>
                  <a:schemeClr val="tx1">
                    <a:lumMod val="65000"/>
                    <a:lumOff val="35000"/>
                  </a:schemeClr>
                </a:solidFill>
                <a:latin typeface="Liberation Mono"/>
                <a:cs typeface="Arial" panose="020B0604020202020204" pitchFamily="34" charset="0"/>
              </a:rPr>
              <a:t>v1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r>
              <a:rPr lang="en-US" sz="2000" dirty="0">
                <a:solidFill>
                  <a:srgbClr val="0077AA"/>
                </a:solidFill>
                <a:latin typeface="Liberation Mono"/>
              </a:rPr>
              <a:t> </a:t>
            </a:r>
            <a:r>
              <a:rPr lang="en-US" sz="2000" dirty="0">
                <a:solidFill>
                  <a:srgbClr val="0077AA"/>
                </a:solidFill>
                <a:latin typeface="Liberation Mono"/>
                <a:cs typeface="Arial" panose="020B0604020202020204" pitchFamily="34" charset="0"/>
              </a:rPr>
              <a:t>)</a:t>
            </a:r>
          </a:p>
          <a:p>
            <a:r>
              <a:rPr lang="en-US" sz="2000" dirty="0">
                <a:solidFill>
                  <a:srgbClr val="0077AA"/>
                </a:solidFill>
                <a:latin typeface="Liberation Mono"/>
                <a:cs typeface="Arial" panose="020B0604020202020204" pitchFamily="34" charset="0"/>
              </a:rPr>
              <a:t>column | expression IN (</a:t>
            </a:r>
            <a:r>
              <a:rPr lang="en-US" sz="2000" dirty="0">
                <a:solidFill>
                  <a:schemeClr val="tx1">
                    <a:lumMod val="65000"/>
                    <a:lumOff val="35000"/>
                  </a:schemeClr>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22111172"/>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8037" y="1772816"/>
            <a:ext cx="5878272"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0077AA"/>
                </a:solidFill>
                <a:latin typeface="Liberation Mono"/>
              </a:rPr>
              <a:t>AND</a:t>
            </a:r>
            <a:r>
              <a:rPr lang="en-US" sz="2200" b="0" i="1" dirty="0">
                <a:solidFill>
                  <a:srgbClr val="000000"/>
                </a:solidFill>
                <a:effectLst/>
                <a:latin typeface="Liberation Mono"/>
              </a:rPr>
              <a:t> expr2</a:t>
            </a:r>
            <a:endParaRPr lang="en-IN" sz="2200" dirty="0"/>
          </a:p>
        </p:txBody>
      </p:sp>
    </p:spTree>
    <p:extLst>
      <p:ext uri="{BB962C8B-B14F-4D97-AF65-F5344CB8AC3E}">
        <p14:creationId xmlns:p14="http://schemas.microsoft.com/office/powerpoint/2010/main" val="3091431454"/>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a:t>
            </a:r>
            <a:r>
              <a:rPr lang="en-US" sz="2000" dirty="0">
                <a:solidFill>
                  <a:schemeClr val="tx1">
                    <a:lumMod val="65000"/>
                    <a:lumOff val="35000"/>
                  </a:schemeClr>
                </a:solidFill>
                <a:latin typeface="Liberation Mono"/>
                <a:cs typeface="Arial" panose="020B0604020202020204" pitchFamily="34" charset="0"/>
              </a:rPr>
              <a:t>start</a:t>
            </a:r>
            <a:r>
              <a:rPr lang="en-US" sz="2000" dirty="0">
                <a:solidFill>
                  <a:schemeClr val="tx2"/>
                </a:solidFill>
                <a:latin typeface="Liberation Mono"/>
                <a:cs typeface="Arial" panose="020B0604020202020204" pitchFamily="34" charset="0"/>
              </a:rPr>
              <a:t>_expression</a:t>
            </a:r>
            <a:r>
              <a:rPr lang="en-US" sz="2000" dirty="0">
                <a:solidFill>
                  <a:srgbClr val="0077AA"/>
                </a:solidFill>
                <a:latin typeface="Liberation Mono"/>
                <a:cs typeface="Arial" panose="020B0604020202020204" pitchFamily="34" charset="0"/>
              </a:rPr>
              <a:t> AND </a:t>
            </a:r>
            <a:r>
              <a:rPr lang="en-US" sz="2000"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3" name="TextBox 22">
            <a:extLst>
              <a:ext uri="{FF2B5EF4-FFF2-40B4-BE49-F238E27FC236}">
                <a16:creationId xmlns:a16="http://schemas.microsoft.com/office/drawing/2014/main" id="{C0ECD6F8-6FF8-4DA8-B833-578FD0E51221}"/>
              </a:ext>
            </a:extLst>
          </p:cNvPr>
          <p:cNvSpPr txBox="1"/>
          <p:nvPr/>
        </p:nvSpPr>
        <p:spPr>
          <a:xfrm>
            <a:off x="299355" y="2192538"/>
            <a:ext cx="5303961"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solidFill>
                  <a:srgbClr val="999999"/>
                </a:solidFill>
                <a:effectLst/>
                <a:latin typeface="Liberation Mono"/>
              </a:rPr>
              <a:t>]</a:t>
            </a:r>
            <a:r>
              <a:rPr lang="en-US" sz="2200" dirty="0">
                <a:solidFill>
                  <a:srgbClr val="999999"/>
                </a:solidFill>
                <a:latin typeface="Liberation Mono"/>
              </a:rPr>
              <a:t> </a:t>
            </a:r>
            <a:endParaRPr lang="en-IN" sz="2200" dirty="0"/>
          </a:p>
        </p:txBody>
      </p:sp>
    </p:spTree>
    <p:extLst>
      <p:ext uri="{BB962C8B-B14F-4D97-AF65-F5344CB8AC3E}">
        <p14:creationId xmlns:p14="http://schemas.microsoft.com/office/powerpoint/2010/main" val="35877716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transition/>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[ESCAPE </a:t>
            </a:r>
            <a:r>
              <a:rPr lang="en-US" sz="2000" dirty="0">
                <a:solidFill>
                  <a:schemeClr val="tx2"/>
                </a:solidFill>
                <a:latin typeface="Liberation Mono"/>
                <a:cs typeface="Arial" panose="020B0604020202020204" pitchFamily="34" charset="0"/>
              </a:rPr>
              <a:t>escape_character</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uFill>
                  <a:solidFill>
                    <a:srgbClr val="FF0000"/>
                  </a:solidFill>
                </a:uFill>
                <a:latin typeface="Liberation Mono"/>
              </a:rPr>
              <a:t> </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3034132" y="2979529"/>
            <a:ext cx="882250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latin typeface="Liberation Mono"/>
                  <a:cs typeface="Arial" panose="020B0604020202020204" pitchFamily="34" charset="0"/>
                </a:rPr>
                <a:t>. . .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solidFill>
                    <a:schemeClr val="bg1">
                      <a:lumMod val="65000"/>
                    </a:schemeClr>
                  </a:solidFill>
                  <a:latin typeface="Liberation Mono"/>
                  <a:cs typeface="Arial" panose="020B0604020202020204" pitchFamily="34" charset="0"/>
                </a:rPr>
                <a:t>&lt;</a:t>
              </a:r>
              <a:r>
                <a:rPr lang="en-US" sz="2000" dirty="0">
                  <a:latin typeface="Liberation Mono"/>
                  <a:cs typeface="Arial" panose="020B0604020202020204" pitchFamily="34" charset="0"/>
                </a:rPr>
                <a:t>condition</a:t>
              </a:r>
              <a:r>
                <a:rPr lang="en-US" sz="2000" dirty="0">
                  <a:solidFill>
                    <a:schemeClr val="bg1">
                      <a:lumMod val="65000"/>
                    </a:schemeClr>
                  </a:solidFill>
                  <a:latin typeface="Liberation Mono"/>
                  <a:cs typeface="Arial" panose="020B0604020202020204" pitchFamily="34" charset="0"/>
                </a:rPr>
                <a:t>&gt;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6222627" y="4019016"/>
              <a:ext cx="4736003" cy="646331"/>
            </a:xfrm>
            <a:prstGeom prst="rect">
              <a:avLst/>
            </a:prstGeom>
            <a:noFill/>
          </p:spPr>
          <p:txBody>
            <a:bodyPr wrap="square">
              <a:spAutoFit/>
            </a:bodyPr>
            <a:lstStyle/>
            <a:p>
              <a:r>
                <a:rPr lang="en-US" b="1" dirty="0">
                  <a:solidFill>
                    <a:srgbClr val="610B38"/>
                  </a:solidFill>
                  <a:latin typeface="erdana"/>
                </a:rPr>
                <a:t>SUM</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AVG</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MAX</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a:t>
              </a:r>
            </a:p>
            <a:p>
              <a:r>
                <a:rPr lang="en-US" b="1" dirty="0">
                  <a:solidFill>
                    <a:srgbClr val="610B38"/>
                  </a:solidFill>
                  <a:latin typeface="erdana"/>
                </a:rPr>
                <a:t>MIN</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COUNT</a:t>
              </a:r>
              <a:r>
                <a:rPr lang="en-US" b="1" dirty="0">
                  <a:solidFill>
                    <a:schemeClr val="bg1">
                      <a:lumMod val="65000"/>
                    </a:schemeClr>
                  </a:solidFill>
                  <a:uFill>
                    <a:solidFill>
                      <a:srgbClr val="FF0000"/>
                    </a:solidFill>
                  </a:uFill>
                  <a:latin typeface="Liberation Mono"/>
                </a:rPr>
                <a:t>(</a:t>
              </a:r>
              <a:r>
                <a:rPr lang="en-US" b="1" dirty="0">
                  <a:latin typeface="erdana"/>
                </a:rPr>
                <a:t>*</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COUNT</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a:t>
              </a:r>
              <a:endParaRPr lang="en-IN" b="1" dirty="0"/>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686150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9934350"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7484361" y="3573016"/>
              <a:ext cx="1740873" cy="400110"/>
            </a:xfrm>
            <a:prstGeom prst="rect">
              <a:avLst/>
            </a:prstGeom>
            <a:noFill/>
          </p:spPr>
          <p:txBody>
            <a:bodyPr wrap="square">
              <a:spAutoFit/>
            </a:bodyPr>
            <a:lstStyle/>
            <a:p>
              <a:r>
                <a:rPr lang="en-US" sz="2000" b="1" dirty="0">
                  <a:solidFill>
                    <a:srgbClr val="669900"/>
                  </a:solidFill>
                  <a:latin typeface="Liberation Mono"/>
                </a:rPr>
                <a:t>this is invalid</a:t>
              </a:r>
              <a:endParaRPr lang="en-IN" sz="2000" b="1" dirty="0"/>
            </a:p>
          </p:txBody>
        </p:sp>
      </p:grpSp>
    </p:spTree>
    <p:extLst>
      <p:ext uri="{BB962C8B-B14F-4D97-AF65-F5344CB8AC3E}">
        <p14:creationId xmlns:p14="http://schemas.microsoft.com/office/powerpoint/2010/main" val="2014507551"/>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527769"/>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636912"/>
            <a:ext cx="11608540" cy="40626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6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Tree>
    <p:extLst>
      <p:ext uri="{BB962C8B-B14F-4D97-AF65-F5344CB8AC3E}">
        <p14:creationId xmlns:p14="http://schemas.microsoft.com/office/powerpoint/2010/main" val="1099243333"/>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a:solidFill>
                  <a:srgbClr val="E75C0F"/>
                </a:solidFill>
                <a:latin typeface="Liberation Mono"/>
                <a:cs typeface="Arial" panose="020B0604020202020204" pitchFamily="34" charset="0"/>
              </a:rPr>
              <a:t>r </a:t>
            </a:r>
            <a:r>
              <a:rPr lang="en-US" sz="2400" dirty="0">
                <a:solidFill>
                  <a:srgbClr val="E75C0F"/>
                </a:solidFill>
                <a:latin typeface="Liberation Mono"/>
                <a:cs typeface="Arial" panose="020B0604020202020204" pitchFamily="34" charset="0"/>
              </a:rPr>
              <a:t>= { -2, 1, 2, -1, 3, -2, 1, 2, 1 }</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c1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DD4A68"/>
                </a:solidFill>
                <a:latin typeface="Liberation Mono"/>
              </a:rPr>
              <a:t>IF</a:t>
            </a:r>
            <a:r>
              <a:rPr lang="en-US" dirty="0">
                <a:solidFill>
                  <a:schemeClr val="bg1">
                    <a:lumMod val="50000"/>
                  </a:schemeClr>
                </a:solidFill>
                <a:latin typeface="Liberation Mono"/>
              </a:rPr>
              <a: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DD4A68"/>
                </a:solidFill>
                <a:latin typeface="Liberation Mono"/>
              </a:rPr>
              <a:t>IF</a:t>
            </a:r>
            <a:r>
              <a:rPr lang="en-US" dirty="0">
                <a:solidFill>
                  <a:schemeClr val="bg1">
                    <a:lumMod val="50000"/>
                  </a:schemeClr>
                </a:solidFill>
                <a:latin typeface="Liberation Mono"/>
              </a:rPr>
              <a: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5230941"/>
            <a:ext cx="11820647"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Tree>
    <p:extLst>
      <p:ext uri="{BB962C8B-B14F-4D97-AF65-F5344CB8AC3E}">
        <p14:creationId xmlns:p14="http://schemas.microsoft.com/office/powerpoint/2010/main" val="3343050158"/>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669900"/>
                </a:solidFill>
                <a:latin typeface="Liberation Mono"/>
              </a:rPr>
              <a:t>'VIKAS'</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47842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 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endParaRPr lang="en-IN" dirty="0">
              <a:latin typeface="Palatino Linotype" panose="02040502050505030304" pitchFamily="18" charset="0"/>
              <a:cs typeface="Arial" panose="020B0604020202020204" pitchFamily="34" charset="0"/>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rgbClr val="A67F59"/>
                </a:solidFill>
                <a:latin typeface="Liberation Mono"/>
              </a:rPr>
              <a:t>*</a:t>
            </a:r>
            <a:r>
              <a:rPr lang="en-IN" dirty="0">
                <a:solidFill>
                  <a:schemeClr val="bg1">
                    <a:lumMod val="50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50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solidFill>
                  <a:srgbClr val="669900"/>
                </a:solidFill>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990055"/>
                </a:solidFill>
                <a:latin typeface="Liberation Mono"/>
              </a:rPr>
              <a:t>0</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990055"/>
                </a:solidFill>
                <a:latin typeface="Liberation Mono"/>
              </a:rPr>
              <a:t>1</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comm</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56943952"/>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21599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solidFill>
                  <a:srgbClr val="999999"/>
                </a:solidFill>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999999"/>
                </a:solidFill>
                <a:effectLst/>
                <a:latin typeface="Liberation Mono"/>
              </a:rPr>
              <a:t>. . .]]</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solidFill>
                  <a:srgbClr val="999999"/>
                </a:solidFill>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solidFill>
                  <a:schemeClr val="bg1">
                    <a:lumMod val="65000"/>
                  </a:schemeClr>
                </a:solidFill>
                <a:latin typeface="Liberation Mono"/>
              </a:rPr>
              <a:t>(</a:t>
            </a:r>
            <a:r>
              <a:rPr lang="en-IN" dirty="0">
                <a:latin typeface="Liberation Mono"/>
              </a:rPr>
              <a:t>ename</a:t>
            </a:r>
            <a:r>
              <a:rPr lang="en-IN"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deptno, </a:t>
            </a:r>
            <a:r>
              <a:rPr lang="en-US" dirty="0">
                <a:solidFill>
                  <a:srgbClr val="DD4A68"/>
                </a:solidFill>
                <a:latin typeface="Liberation Mono"/>
              </a:rPr>
              <a:t>GROUP_CONCAT</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group </a:t>
            </a:r>
            <a:r>
              <a:rPr lang="en-US" dirty="0">
                <a:solidFill>
                  <a:srgbClr val="0077AA"/>
                </a:solidFill>
                <a:latin typeface="Liberation Mono"/>
                <a:cs typeface="Arial" panose="020B0604020202020204" pitchFamily="34" charset="0"/>
              </a:rPr>
              <a:t>BY</a:t>
            </a:r>
            <a:r>
              <a:rPr lang="en-US" dirty="0">
                <a:latin typeface="Liberation Mono"/>
              </a:rPr>
              <a:t> deptno;</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121161" y="4005064"/>
            <a:ext cx="11807486" cy="116955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ename</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rgbClr val="A67F59"/>
                </a:solidFill>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MAX</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SUM</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p:txBody>
      </p:sp>
    </p:spTree>
    <p:extLst>
      <p:ext uri="{BB962C8B-B14F-4D97-AF65-F5344CB8AC3E}">
        <p14:creationId xmlns:p14="http://schemas.microsoft.com/office/powerpoint/2010/main" val="2719411228"/>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9337" y="4821540"/>
            <a:ext cx="8838049"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0" y="2109822"/>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rgbClr val="570528"/>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rgbClr val="570528"/>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741420"/>
            <a:ext cx="11817276"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27050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3487672610"/>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999999"/>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Tree>
    <p:extLst>
      <p:ext uri="{BB962C8B-B14F-4D97-AF65-F5344CB8AC3E}">
        <p14:creationId xmlns:p14="http://schemas.microsoft.com/office/powerpoint/2010/main" val="1256834162"/>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a:t>
            </a:r>
            <a:r>
              <a:rPr lang="en-IN" dirty="0">
                <a:latin typeface="Liberation Mono"/>
                <a:ea typeface="Times New Roman" panose="02020603050405020304" pitchFamily="18" charset="0"/>
              </a:rPr>
              <a:t>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297118682"/>
      </p:ext>
    </p:extLst>
  </p:cSld>
  <p:clrMapOvr>
    <a:masterClrMapping/>
  </p:clrMapOvr>
  <p:transition/>
</p:sld>
</file>

<file path=ppt/slides/slide3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1755569" y="1230868"/>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1390326922"/>
      </p:ext>
    </p:extLst>
  </p:cSld>
  <p:clrMapOvr>
    <a:masterClrMapping/>
  </p:clrMapOvr>
  <p:transition/>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rgbClr val="0070C0"/>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 . .'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 . . [WITH ROLLUP]]</a:t>
            </a:r>
          </a:p>
          <a:p>
            <a:pPr>
              <a:lnSpc>
                <a:spcPct val="150000"/>
              </a:lnSpc>
            </a:pPr>
            <a:r>
              <a:rPr lang="en-US" sz="2000" dirty="0">
                <a:solidFill>
                  <a:srgbClr val="0077AA"/>
                </a:solidFill>
                <a:latin typeface="Liberation Mono"/>
              </a:rPr>
              <a:t>    [ HAVING having_condition ]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40734368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before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before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after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3" y="1611377"/>
            <a:ext cx="11521280" cy="116955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0077AA"/>
                </a:solidFill>
                <a:latin typeface="Liberation Mono"/>
              </a:rPr>
              <a:t>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 | 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DENSE_RANK()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ROW_NUMBER() OVER(</a:t>
            </a:r>
            <a:r>
              <a:rPr lang="en-US" dirty="0">
                <a:latin typeface="Liberation Mono"/>
              </a:rPr>
              <a:t>[</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latin typeface="Liberation Mono"/>
              </a:rPr>
              <a:t>]</a:t>
            </a:r>
            <a:r>
              <a:rPr lang="en-US" sz="1800" dirty="0">
                <a:solidFill>
                  <a:srgbClr val="0077AA"/>
                </a:solidFill>
                <a:latin typeface="Liberation Mono"/>
              </a:rPr>
              <a:t> </a:t>
            </a:r>
            <a:r>
              <a:rPr lang="en-US" dirty="0">
                <a:solidFill>
                  <a:srgbClr val="0077AA"/>
                </a:solidFill>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238401" y="3429000"/>
            <a:ext cx="11521279" cy="196977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2" y="974430"/>
            <a:ext cx="11521279" cy="369332"/>
          </a:xfrm>
          <a:prstGeom prst="rect">
            <a:avLst/>
          </a:prstGeom>
          <a:noFill/>
        </p:spPr>
        <p:txBody>
          <a:bodyPr wrap="square">
            <a:spAutoFit/>
          </a:bodyPr>
          <a:lstStyle/>
          <a:p>
            <a:r>
              <a:rPr lang="en-US" dirty="0">
                <a:solidFill>
                  <a:schemeClr val="tx1">
                    <a:lumMod val="85000"/>
                    <a:lumOff val="15000"/>
                  </a:schemeClr>
                </a:solidFill>
                <a:latin typeface="Arial" pitchFamily="34" charset="0"/>
                <a:cs typeface="Arial" pitchFamily="34" charset="0"/>
              </a:rPr>
              <a:t>Use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solidFill>
                  <a:schemeClr val="tx1">
                    <a:lumMod val="85000"/>
                    <a:lumOff val="15000"/>
                  </a:schemeClr>
                </a:solidFill>
                <a:latin typeface="Arial" pitchFamily="34" charset="0"/>
                <a:cs typeface="Arial" pitchFamily="34" charset="0"/>
              </a:rPr>
              <a:t> with </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t>
            </a:r>
            <a:r>
              <a:rPr lang="en-US" dirty="0">
                <a:solidFill>
                  <a:schemeClr val="tx1">
                    <a:lumMod val="85000"/>
                    <a:lumOff val="15000"/>
                  </a:schemeClr>
                </a:solidFill>
                <a:latin typeface="Arial" pitchFamily="34" charset="0"/>
                <a:cs typeface="Arial" pitchFamily="34" charset="0"/>
              </a:rPr>
              <a:t>to see the effect of </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solidFill>
                  <a:schemeClr val="tx1">
                    <a:lumMod val="85000"/>
                    <a:lumOff val="15000"/>
                  </a:schemeClr>
                </a:solidFill>
                <a:latin typeface="Arial" pitchFamily="34" charset="0"/>
                <a:cs typeface="Arial" pitchFamily="34" charset="0"/>
              </a:rPr>
              <a:t>.</a:t>
            </a:r>
            <a:endParaRPr lang="en-IN" dirty="0"/>
          </a:p>
        </p:txBody>
      </p:sp>
    </p:spTree>
    <p:extLst>
      <p:ext uri="{BB962C8B-B14F-4D97-AF65-F5344CB8AC3E}">
        <p14:creationId xmlns:p14="http://schemas.microsoft.com/office/powerpoint/2010/main" val="1603374250"/>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p:cNvSpPr/>
          <p:nvPr/>
        </p:nvSpPr>
        <p:spPr>
          <a:xfrm>
            <a:off x="263352" y="215444"/>
            <a:ext cx="5328592"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764704"/>
            <a:ext cx="11712338" cy="224676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OVER() </a:t>
            </a:r>
            <a:r>
              <a:rPr lang="en-IN" dirty="0">
                <a:latin typeface="Liberation Mono"/>
              </a:rPr>
              <a:t>R1,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latin typeface="Liberation Mono"/>
              </a:rPr>
              <a:t>total</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tx1">
                    <a:lumMod val="65000"/>
                    <a:lumOff val="35000"/>
                  </a:schemeClr>
                </a:solidFill>
                <a:latin typeface="Liberation Mono"/>
              </a:rPr>
              <a:t>(</a:t>
            </a:r>
            <a:r>
              <a:rPr lang="en-US" dirty="0">
                <a:solidFill>
                  <a:srgbClr val="0077AA"/>
                </a:solidFill>
                <a:latin typeface="Liberation Mono"/>
              </a:rPr>
              <a:t>ORDER BY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OVER()</a:t>
            </a:r>
            <a:r>
              <a:rPr lang="en-US" dirty="0">
                <a:latin typeface="Liberation Mono"/>
              </a:rPr>
              <a:t> R1,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a:t>
            </a:r>
            <a:r>
              <a:rPr lang="en-US" dirty="0">
                <a:solidFill>
                  <a:schemeClr val="bg1">
                    <a:lumMod val="50000"/>
                  </a:schemeClr>
                </a:solidFill>
                <a:latin typeface="Liberation Mono"/>
              </a:rPr>
              <a:t>)</a:t>
            </a:r>
            <a:r>
              <a:rPr lang="en-US" dirty="0">
                <a:latin typeface="Liberation Mono"/>
              </a:rPr>
              <a:t> d </a:t>
            </a:r>
            <a:r>
              <a:rPr lang="en-US" dirty="0">
                <a:solidFill>
                  <a:srgbClr val="0077AA"/>
                </a:solidFill>
                <a:latin typeface="Liberation Mono"/>
              </a:rPr>
              <a:t>WHERE</a:t>
            </a:r>
            <a:r>
              <a:rPr lang="en-US" dirty="0">
                <a:latin typeface="Liberation Mono"/>
              </a:rPr>
              <a:t> R1&gt;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a:t>
            </a:r>
            <a:r>
              <a:rPr lang="en-US" dirty="0">
                <a:solidFill>
                  <a:schemeClr val="bg1">
                    <a:lumMod val="50000"/>
                  </a:schemeClr>
                </a:solidFill>
                <a:latin typeface="Liberation Mono"/>
              </a:rPr>
              <a:t>)</a:t>
            </a:r>
            <a:r>
              <a:rPr lang="en-US" dirty="0">
                <a:latin typeface="Liberation Mono"/>
              </a:rPr>
              <a:t>;</a:t>
            </a:r>
          </a:p>
        </p:txBody>
      </p:sp>
      <p:sp>
        <p:nvSpPr>
          <p:cNvPr id="6" name="TextBox 5">
            <a:extLst>
              <a:ext uri="{FF2B5EF4-FFF2-40B4-BE49-F238E27FC236}">
                <a16:creationId xmlns:a16="http://schemas.microsoft.com/office/drawing/2014/main" id="{3C43183B-F463-4494-9D23-AA20A8BA15F6}"/>
              </a:ext>
            </a:extLst>
          </p:cNvPr>
          <p:cNvSpPr txBox="1"/>
          <p:nvPr/>
        </p:nvSpPr>
        <p:spPr>
          <a:xfrm>
            <a:off x="185676" y="4221088"/>
            <a:ext cx="11820647" cy="172354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latin typeface="Liberation Mono"/>
              </a:rPr>
              <a:t>amount</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year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amount</a:t>
            </a:r>
            <a:r>
              <a:rPr lang="en-US" dirty="0">
                <a:solidFill>
                  <a:schemeClr val="bg1">
                    <a:lumMod val="50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0077AA"/>
                </a:solidFill>
                <a:latin typeface="Liberation Mono"/>
              </a:rPr>
              <a:t>CASE</a:t>
            </a:r>
            <a:r>
              <a:rPr lang="en-US" dirty="0">
                <a:latin typeface="Liberation Mono"/>
              </a:rPr>
              <a:t> type </a:t>
            </a:r>
            <a:r>
              <a:rPr lang="en-US" dirty="0">
                <a:solidFill>
                  <a:srgbClr val="0077AA"/>
                </a:solidFill>
                <a:latin typeface="Liberation Mono"/>
              </a:rPr>
              <a:t>WHEN</a:t>
            </a:r>
            <a:r>
              <a:rPr lang="en-US" dirty="0">
                <a:latin typeface="Liberation Mono"/>
              </a:rPr>
              <a:t> 'd' </a:t>
            </a:r>
            <a:r>
              <a:rPr lang="en-US" dirty="0">
                <a:solidFill>
                  <a:srgbClr val="0077AA"/>
                </a:solidFill>
                <a:latin typeface="Liberation Mono"/>
              </a:rPr>
              <a:t>THEN</a:t>
            </a:r>
            <a:r>
              <a:rPr lang="en-US" dirty="0">
                <a:latin typeface="Liberation Mono"/>
              </a:rPr>
              <a:t> amount </a:t>
            </a:r>
            <a:r>
              <a:rPr lang="en-US" dirty="0">
                <a:solidFill>
                  <a:srgbClr val="0077AA"/>
                </a:solidFill>
                <a:latin typeface="Liberation Mono"/>
              </a:rPr>
              <a:t>WHEN</a:t>
            </a:r>
            <a:r>
              <a:rPr lang="en-US" dirty="0">
                <a:latin typeface="Liberation Mono"/>
              </a:rPr>
              <a:t> 'c' </a:t>
            </a:r>
            <a:r>
              <a:rPr lang="en-US" dirty="0">
                <a:solidFill>
                  <a:srgbClr val="0077AA"/>
                </a:solidFill>
                <a:latin typeface="Liberation Mono"/>
              </a:rPr>
              <a:t>THEN</a:t>
            </a:r>
            <a:r>
              <a:rPr lang="en-US" dirty="0">
                <a:latin typeface="Liberation Mono"/>
              </a:rPr>
              <a:t> amount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END</a:t>
            </a:r>
            <a:r>
              <a:rPr lang="en-US" dirty="0">
                <a:solidFill>
                  <a:schemeClr val="bg1">
                    <a:lumMod val="6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6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_id</a:t>
            </a:r>
            <a:r>
              <a:rPr lang="en-US" dirty="0">
                <a:solidFill>
                  <a:schemeClr val="bg1">
                    <a:lumMod val="65000"/>
                  </a:schemeClr>
                </a:solidFill>
                <a:latin typeface="Liberation Mono"/>
              </a:rPr>
              <a:t>)</a:t>
            </a:r>
            <a:r>
              <a:rPr lang="en-US" dirty="0">
                <a:latin typeface="Liberation Mono"/>
              </a:rPr>
              <a:t> amount </a:t>
            </a:r>
            <a:r>
              <a:rPr lang="en-US" dirty="0">
                <a:solidFill>
                  <a:srgbClr val="0077AA"/>
                </a:solidFill>
                <a:latin typeface="Liberation Mono"/>
              </a:rPr>
              <a:t>FROM</a:t>
            </a:r>
            <a:r>
              <a:rPr lang="en-US" dirty="0">
                <a:latin typeface="Liberation Mono"/>
              </a:rPr>
              <a:t> transactions;</a:t>
            </a:r>
          </a:p>
        </p:txBody>
      </p:sp>
    </p:spTree>
    <p:extLst>
      <p:ext uri="{BB962C8B-B14F-4D97-AF65-F5344CB8AC3E}">
        <p14:creationId xmlns:p14="http://schemas.microsoft.com/office/powerpoint/2010/main" val="526713172"/>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b="1" dirty="0">
                <a:solidFill>
                  <a:srgbClr val="FF0000"/>
                </a:solidFill>
                <a:latin typeface="Palatino Linotype" panose="02040502050505030304" pitchFamily="18" charset="0"/>
                <a:cs typeface="Arial" panose="020B0604020202020204" pitchFamily="34" charset="0"/>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b="1" dirty="0">
                <a:solidFill>
                  <a:srgbClr val="FF0000"/>
                </a:solidFill>
                <a:latin typeface="Palatino Linotype" panose="02040502050505030304" pitchFamily="18" charset="0"/>
                <a:cs typeface="Arial" panose="020B0604020202020204" pitchFamily="34" charset="0"/>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US" sz="2200" dirty="0">
                <a:solidFill>
                  <a:srgbClr val="999999"/>
                </a:solidFill>
                <a:latin typeface="Liberation Mono"/>
              </a:rPr>
              <a:t>. . .</a:t>
            </a:r>
            <a:endParaRPr lang="en-IN" sz="2200" dirty="0">
              <a:solidFill>
                <a:srgbClr val="999999"/>
              </a:solidFill>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 </a:t>
            </a:r>
            <a:r>
              <a:rPr lang="en-IN" dirty="0">
                <a:solidFill>
                  <a:srgbClr val="990055"/>
                </a:solidFill>
                <a:latin typeface="Liberation Mono"/>
              </a:rPr>
              <a:t>2</a:t>
            </a:r>
            <a:r>
              <a:rPr lang="en-IN" dirty="0">
                <a:latin typeface="Liberation Mono"/>
              </a:rPr>
              <a:t>,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domain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600986"/>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a:t>
            </a:r>
            <a:r>
              <a:rPr lang="en-IN" b="1" dirty="0">
                <a:solidFill>
                  <a:schemeClr val="tx1">
                    <a:lumMod val="75000"/>
                    <a:lumOff val="25000"/>
                  </a:schemeClr>
                </a:solidFill>
                <a:latin typeface="Palatino Linotype" panose="02040502050505030304" pitchFamily="18" charset="0"/>
              </a:rPr>
              <a:t>is called the domain of the attribute</a:t>
            </a:r>
            <a:r>
              <a:rPr lang="en-IN" dirty="0">
                <a:solidFill>
                  <a:schemeClr val="tx1">
                    <a:lumMod val="75000"/>
                    <a:lumOff val="25000"/>
                  </a:schemeClr>
                </a:solidFill>
                <a:latin typeface="Palatino Linotype" panose="02040502050505030304" pitchFamily="18" charset="0"/>
              </a:rPr>
              <a:t>. (</a:t>
            </a:r>
            <a:r>
              <a:rPr lang="en-IN" b="1" dirty="0">
                <a:solidFill>
                  <a:srgbClr val="5C4504"/>
                </a:solidFill>
                <a:latin typeface="Palatino Linotype" panose="02040502050505030304" pitchFamily="18" charset="0"/>
              </a:rPr>
              <a:t>Data Type</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a:t>
            </a:r>
            <a:r>
              <a:rPr lang="en-US" dirty="0">
                <a:latin typeface="Liberation Mono"/>
              </a:rPr>
              <a:t>&gt;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job</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 &gt;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a:t>
            </a:r>
            <a:r>
              <a:rPr lang="en-IN" dirty="0">
                <a:solidFill>
                  <a:srgbClr val="990055"/>
                </a:solidFill>
                <a:latin typeface="Liberation Mono"/>
              </a:rPr>
              <a:t>1000</a:t>
            </a:r>
            <a:r>
              <a:rPr lang="en-IN" dirty="0">
                <a:latin typeface="Liberation Mono"/>
                <a:ea typeface="Times New Roman" panose="02020603050405020304" pitchFamily="18" charset="0"/>
              </a:rPr>
              <a:t> 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R1 &gt;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BETWEEN </a:t>
            </a:r>
            <a:r>
              <a:rPr lang="en-US" dirty="0">
                <a:solidFill>
                  <a:schemeClr val="bg1">
                    <a:lumMod val="65000"/>
                  </a:schemeClr>
                </a:solidFill>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solidFill>
                  <a:srgbClr val="000000"/>
                </a:solidFill>
                <a:effectLst/>
                <a:latin typeface="Liberation Mono"/>
              </a:rPr>
              <a:t> </a:t>
            </a:r>
            <a:r>
              <a:rPr lang="en-US" sz="2000" b="0" i="0" dirty="0">
                <a:solidFill>
                  <a:srgbClr val="999999"/>
                </a:solidFill>
                <a:effectLst/>
                <a:latin typeface="Liberation Mono"/>
              </a:rPr>
              <a:t>. . .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rgbClr val="999999"/>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rgbClr val="999999"/>
                </a:solidFill>
                <a:effectLst/>
                <a:latin typeface="Liberation Mono"/>
              </a:rPr>
              <a:t>. . .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rgbClr val="999999"/>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rgbClr val="999999"/>
                </a:solidFill>
                <a:effectLst/>
                <a:latin typeface="Liberation Mono"/>
              </a:rPr>
              <a:t>. . .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rgbClr val="999999"/>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solidFill>
                  <a:srgbClr val="999999"/>
                </a:solidFill>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rgbClr val="999999"/>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solidFill>
                  <a:srgbClr val="999999"/>
                </a:solidFill>
                <a:effectLst/>
                <a:latin typeface="Liberation Mono"/>
              </a:rPr>
              <a:t>. . .</a:t>
            </a:r>
            <a:r>
              <a:rPr lang="en-US" sz="2000" b="0" i="0" dirty="0">
                <a:solidFill>
                  <a:srgbClr val="000000"/>
                </a:solidFill>
                <a:effectLst/>
                <a:latin typeface="Liberation Mono"/>
              </a:rPr>
              <a:t>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rgbClr val="999999"/>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solidFill>
                  <a:srgbClr val="999999"/>
                </a:solidFill>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rgbClr val="999999"/>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rgbClr val="999999"/>
                </a:solidFill>
                <a:effectLst/>
                <a:latin typeface="Liberation Mono"/>
              </a:rPr>
              <a:t>. . .</a:t>
            </a:r>
            <a:endParaRPr lang="en-IN" sz="2000" dirty="0"/>
          </a:p>
        </p:txBody>
      </p:sp>
    </p:spTree>
    <p:extLst>
      <p:ext uri="{BB962C8B-B14F-4D97-AF65-F5344CB8AC3E}">
        <p14:creationId xmlns:p14="http://schemas.microsoft.com/office/powerpoint/2010/main" val="2837448133"/>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 (column1 [, column2 ]) ]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transition/>
</p:sld>
</file>

<file path=ppt/slides/slide3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dirty="0">
                <a:solidFill>
                  <a:schemeClr val="bg1">
                    <a:lumMod val="65000"/>
                  </a:schemeClr>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transition/>
</p:sld>
</file>

<file path=ppt/slides/slide3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or it should be null.</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[CET]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tx1">
                    <a:lumMod val="85000"/>
                    <a:lumOff val="1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dirty="0">
                <a:solidFill>
                  <a:srgbClr val="669900"/>
                </a:solidFill>
                <a:latin typeface="Liberation Mono"/>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 </a:t>
            </a:r>
            <a:r>
              <a:rPr lang="en-US" dirty="0">
                <a:solidFill>
                  <a:srgbClr val="669900"/>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 </a:t>
            </a:r>
            <a:r>
              <a:rPr lang="en-US" dirty="0">
                <a:solidFill>
                  <a:srgbClr val="669900"/>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:=0;</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 @x + 1 as R1,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 5;</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 @cnt + 1 R1,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DT1</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 0;</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DT</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name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000000"/>
                  </a:solidFill>
                  <a:latin typeface="Liberation Mono"/>
                </a:rPr>
                <a:t>sum_column1</a:t>
              </a:r>
              <a:r>
                <a:rPr lang="en-US" dirty="0">
                  <a:solidFill>
                    <a:srgbClr val="999999"/>
                  </a:solidFill>
                  <a:latin typeface="Liberation Mono"/>
                </a:rPr>
                <a:t>)</a:t>
              </a:r>
              <a:r>
                <a:rPr lang="en-US" dirty="0">
                  <a:solidFill>
                    <a:srgbClr val="000000"/>
                  </a:solidFill>
                  <a:latin typeface="Liberation Mono"/>
                </a:rPr>
                <a:t>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solidFill>
                    <a:srgbClr val="999999"/>
                  </a:solidFill>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solidFill>
                  <a:srgbClr val="000000"/>
                </a:solidFill>
                <a:latin typeface="Liberation Mono"/>
              </a:rPr>
              <a:t>sal</a:t>
            </a:r>
            <a:r>
              <a:rPr lang="en-US" dirty="0">
                <a:solidFill>
                  <a:schemeClr val="bg1">
                    <a:lumMod val="50000"/>
                  </a:schemeClr>
                </a:solidFill>
                <a:latin typeface="Liberation Mono"/>
              </a:rPr>
              <a:t>)</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solidFill>
                  <a:schemeClr val="bg1">
                    <a:lumMod val="50000"/>
                  </a:schemeClr>
                </a:solidFill>
                <a:latin typeface="Liberation Mono"/>
              </a:rPr>
              <a:t>)</a:t>
            </a:r>
            <a:r>
              <a:rPr lang="en-US" dirty="0">
                <a:solidFill>
                  <a:srgbClr val="000000"/>
                </a:solidFill>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 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domain constraint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399039" y="1219200"/>
            <a:ext cx="10369153"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Palatino Linotype" panose="02040502050505030304" pitchFamily="18" charset="0"/>
              </a:rPr>
              <a:t>Domain Constraint = </a:t>
            </a:r>
            <a:r>
              <a:rPr lang="en-IN" sz="2000" dirty="0">
                <a:solidFill>
                  <a:srgbClr val="0089A4"/>
                </a:solidFill>
                <a:latin typeface="Palatino Linotype" panose="02040502050505030304" pitchFamily="18" charset="0"/>
              </a:rPr>
              <a:t>data type + Constraints (NOT NULL / UNIQUE / PRIMARY KEY / FOREIGN KEY / CHECK / DEFAULT)</a:t>
            </a:r>
          </a:p>
        </p:txBody>
      </p:sp>
      <p:sp>
        <p:nvSpPr>
          <p:cNvPr id="8" name="Rectangle 7"/>
          <p:cNvSpPr/>
          <p:nvPr/>
        </p:nvSpPr>
        <p:spPr>
          <a:xfrm>
            <a:off x="407368" y="2643183"/>
            <a:ext cx="11377264" cy="646331"/>
          </a:xfrm>
          <a:prstGeom prst="rect">
            <a:avLst/>
          </a:prstGeom>
        </p:spPr>
        <p:txBody>
          <a:bodyPr wrap="square">
            <a:spAutoFit/>
          </a:bodyPr>
          <a:lstStyle/>
          <a:p>
            <a:r>
              <a:rPr lang="en-US" dirty="0">
                <a:solidFill>
                  <a:srgbClr val="006C86"/>
                </a:solidFill>
                <a:latin typeface="Palatino Linotype" panose="02040502050505030304" pitchFamily="18" charset="0"/>
              </a:rPr>
              <a:t>Data Domain refers to all the valid values which a column may contain and can be done by giving data type to the column.</a:t>
            </a:r>
          </a:p>
        </p:txBody>
      </p:sp>
    </p:spTree>
    <p:extLst>
      <p:ext uri="{BB962C8B-B14F-4D97-AF65-F5344CB8AC3E}">
        <p14:creationId xmlns:p14="http://schemas.microsoft.com/office/powerpoint/2010/main" val="641206053"/>
      </p:ext>
    </p:extLst>
  </p:cSld>
  <p:clrMapOvr>
    <a:masterClrMapping/>
  </p:clrMapOvr>
  <p:transition/>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188830"/>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IN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ANY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ALL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263352" y="4482006"/>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sz="1800" dirty="0">
                <a:solidFill>
                  <a:schemeClr val="bg1">
                    <a:lumMod val="50000"/>
                  </a:schemeClr>
                </a:solidFill>
                <a:effectLst/>
                <a:latin typeface="Liberation Mono"/>
                <a:ea typeface="Calibri" panose="020F0502020204030204" pitchFamily="34" charset="0"/>
                <a:cs typeface="Times New Roman" panose="02020603050405020304" pitchFamily="18" charset="0"/>
              </a:rPr>
              <a:t>(</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1</a:t>
            </a:r>
            <a:r>
              <a:rPr lang="en-IN" sz="1800" dirty="0">
                <a:solidFill>
                  <a:schemeClr val="bg1">
                    <a:lumMod val="50000"/>
                  </a:schemeClr>
                </a:solidFill>
                <a:effectLst/>
                <a:latin typeface="Liberation Mono"/>
                <a:ea typeface="Calibri" panose="020F0502020204030204" pitchFamily="34" charset="0"/>
                <a:cs typeface="Times New Roman" panose="02020603050405020304" pitchFamily="18" charset="0"/>
              </a:rPr>
              <a:t>)</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524787196"/>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052117"/>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D4BD00E9-B8FC-4806-A336-FEB5DA968BEF}"/>
              </a:ext>
            </a:extLst>
          </p:cNvPr>
          <p:cNvSpPr/>
          <p:nvPr/>
        </p:nvSpPr>
        <p:spPr>
          <a:xfrm>
            <a:off x="317732" y="16200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[NOT] EXISTS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8146F898-F24C-4ACB-83C1-8E1260993154}"/>
              </a:ext>
            </a:extLst>
          </p:cNvPr>
          <p:cNvSpPr/>
          <p:nvPr/>
        </p:nvSpPr>
        <p:spPr>
          <a:xfrm>
            <a:off x="335360" y="2492896"/>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581128"/>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589240"/>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f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f.deptno </a:t>
            </a:r>
            <a:r>
              <a:rPr lang="en-IN" dirty="0">
                <a:solidFill>
                  <a:schemeClr val="accent5">
                    <a:lumMod val="75000"/>
                  </a:schemeClr>
                </a:solidFill>
                <a:latin typeface="Liberation Mono"/>
              </a:rPr>
              <a:t>=</a:t>
            </a:r>
            <a:r>
              <a:rPr lang="en-IN" dirty="0">
                <a:latin typeface="Liberation Mono"/>
              </a:rPr>
              <a:t> m.deptno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m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true </a:t>
            </a:r>
            <a:r>
              <a:rPr lang="en-US" dirty="0">
                <a:solidFill>
                  <a:srgbClr val="0077AA"/>
                </a:solidFill>
                <a:latin typeface="Liberation Mono"/>
              </a:rPr>
              <a:t>FROM</a:t>
            </a:r>
            <a:r>
              <a:rPr lang="en-US" dirty="0">
                <a:latin typeface="Liberation Mono"/>
              </a:rPr>
              <a:t> emp f </a:t>
            </a:r>
            <a:r>
              <a:rPr lang="en-US" dirty="0">
                <a:solidFill>
                  <a:srgbClr val="0077AA"/>
                </a:solidFill>
                <a:latin typeface="Liberation Mono"/>
              </a:rPr>
              <a:t>WHERE</a:t>
            </a:r>
            <a:r>
              <a:rPr lang="en-US" dirty="0">
                <a:latin typeface="Liberation Mono"/>
              </a:rPr>
              <a:t> m.deptno </a:t>
            </a:r>
            <a:r>
              <a:rPr lang="en-US" dirty="0">
                <a:solidFill>
                  <a:schemeClr val="accent5">
                    <a:lumMod val="75000"/>
                  </a:schemeClr>
                </a:solidFill>
                <a:latin typeface="Liberation Mono"/>
              </a:rPr>
              <a:t>=</a:t>
            </a:r>
            <a:r>
              <a:rPr lang="en-US" dirty="0">
                <a:latin typeface="Liberation Mono"/>
              </a:rPr>
              <a:t> f.deptno </a:t>
            </a:r>
            <a:r>
              <a:rPr lang="en-US" dirty="0">
                <a:solidFill>
                  <a:schemeClr val="accent5">
                    <a:lumMod val="75000"/>
                  </a:schemeClr>
                </a:solidFill>
                <a:latin typeface="Liberation Mono"/>
              </a:rPr>
              <a:t>AND</a:t>
            </a:r>
            <a:r>
              <a:rPr lang="en-US" dirty="0">
                <a:latin typeface="Liberation Mono"/>
              </a:rPr>
              <a:t> f.gender </a:t>
            </a:r>
            <a:r>
              <a:rPr lang="en-US" dirty="0">
                <a:solidFill>
                  <a:schemeClr val="accent5">
                    <a:lumMod val="75000"/>
                  </a:schemeClr>
                </a:solidFill>
                <a:latin typeface="Liberation Mono"/>
              </a:rPr>
              <a:t>= </a:t>
            </a:r>
            <a:r>
              <a:rPr lang="en-US" dirty="0">
                <a:latin typeface="Liberation Mono"/>
              </a:rPr>
              <a:t>'f'</a:t>
            </a:r>
            <a:r>
              <a:rPr lang="en-US" dirty="0">
                <a:solidFill>
                  <a:schemeClr val="bg1">
                    <a:lumMod val="65000"/>
                  </a:schemeClr>
                </a:solidFill>
                <a:latin typeface="Liberation Mono"/>
                <a:cs typeface="Arial" panose="020B0604020202020204" pitchFamily="34" charset="0"/>
              </a:rPr>
              <a:t>)</a:t>
            </a:r>
            <a:r>
              <a:rPr lang="en-IN" dirty="0">
                <a:latin typeface="Liberation Mono"/>
              </a:rPr>
              <a:t>;</a:t>
            </a:r>
            <a:endParaRPr lang="en-IN" dirty="0">
              <a:solidFill>
                <a:schemeClr val="bg1">
                  <a:lumMod val="6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81446761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96733789"/>
      </p:ext>
    </p:extLst>
  </p:cSld>
  <p:clrMapOvr>
    <a:masterClrMapping/>
  </p:clrMapOvr>
  <p:transition/>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399354" y="3717032"/>
            <a:ext cx="11393292" cy="1323439"/>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1655" y="5599212"/>
            <a:ext cx="5844402" cy="989651"/>
          </a:xfrm>
          <a:prstGeom prst="rect">
            <a:avLst/>
          </a:prstGeom>
        </p:spPr>
      </p:pic>
    </p:spTree>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6824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endParaRPr lang="en-US" sz="2000" dirty="0">
              <a:solidFill>
                <a:schemeClr val="tx2"/>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2765306214"/>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endParaRPr lang="en-US" sz="2000" dirty="0">
              <a:solidFill>
                <a:schemeClr val="tx2"/>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3099948231"/>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9" name="Rectangle 8">
            <a:extLst>
              <a:ext uri="{FF2B5EF4-FFF2-40B4-BE49-F238E27FC236}">
                <a16:creationId xmlns:a16="http://schemas.microsoft.com/office/drawing/2014/main" id="{622DED88-1175-4892-8C34-4492FEB2B434}"/>
              </a:ext>
            </a:extLst>
          </p:cNvPr>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p>
        </p:txBody>
      </p:sp>
    </p:spTree>
    <p:extLst>
      <p:ext uri="{BB962C8B-B14F-4D97-AF65-F5344CB8AC3E}">
        <p14:creationId xmlns:p14="http://schemas.microsoft.com/office/powerpoint/2010/main" val="1947568304"/>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rPr>
              <a:t>,</a:t>
            </a:r>
            <a:r>
              <a:rPr lang="en-US" sz="2000" dirty="0">
                <a:solidFill>
                  <a:srgbClr val="0077AA"/>
                </a:solidFill>
                <a:latin typeface="Liberation Mono"/>
              </a:rPr>
              <a:t> </a:t>
            </a:r>
            <a:r>
              <a:rPr lang="en-US" sz="2000" dirty="0">
                <a:solidFill>
                  <a:schemeClr val="tx2"/>
                </a:solidFill>
                <a:latin typeface="Liberation Mono"/>
              </a:rPr>
              <a:t>.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spTree>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722855"/>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r>
              <a:rPr lang="en-US" sz="2400">
                <a:solidFill>
                  <a:srgbClr val="006C86"/>
                </a:solidFill>
                <a:latin typeface="Liberation Mono"/>
              </a:rPr>
              <a:t>= { (</a:t>
            </a:r>
            <a:r>
              <a:rPr lang="en-US" sz="2400" dirty="0">
                <a:solidFill>
                  <a:srgbClr val="006C86"/>
                </a:solidFill>
                <a:latin typeface="Liberation Mono"/>
              </a:rPr>
              <a:t>1, a), (2, b), (1, c), (3, d), (2, e), (1, </a:t>
            </a:r>
            <a:r>
              <a:rPr lang="en-US" sz="2400">
                <a:solidFill>
                  <a:srgbClr val="006C86"/>
                </a:solidFill>
                <a:latin typeface="Liberation Mono"/>
              </a:rPr>
              <a:t>f) }</a:t>
            </a:r>
            <a:endParaRPr lang="en-US" sz="2400" dirty="0">
              <a:solidFill>
                <a:srgbClr val="006C86"/>
              </a:solidFill>
              <a:latin typeface="Liberation Mono"/>
            </a:endParaRP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Tree>
    <p:extLst>
      <p:ext uri="{BB962C8B-B14F-4D97-AF65-F5344CB8AC3E}">
        <p14:creationId xmlns:p14="http://schemas.microsoft.com/office/powerpoint/2010/main" val="1669231532"/>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556792"/>
            <a:ext cx="11637996" cy="4032448"/>
          </a:xfrm>
          <a:prstGeom prst="rect">
            <a:avLst/>
          </a:prstGeom>
        </p:spPr>
      </p:pic>
    </p:spTree>
    <p:extLst>
      <p:ext uri="{BB962C8B-B14F-4D97-AF65-F5344CB8AC3E}">
        <p14:creationId xmlns:p14="http://schemas.microsoft.com/office/powerpoint/2010/main" val="2999391625"/>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transition/>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 name="Picture 1"/>
          <p:cNvPicPr>
            <a:picLocks noChangeAspect="1"/>
          </p:cNvPicPr>
          <p:nvPr/>
        </p:nvPicPr>
        <p:blipFill>
          <a:blip r:embed="rId3" cstate="print"/>
          <a:stretch>
            <a:fillRect/>
          </a:stretch>
        </p:blipFill>
        <p:spPr>
          <a:xfrm>
            <a:off x="394814" y="2645142"/>
            <a:ext cx="11317810" cy="3022795"/>
          </a:xfrm>
          <a:prstGeom prst="rect">
            <a:avLst/>
          </a:prstGeom>
        </p:spPr>
      </p:pic>
      <p:pic>
        <p:nvPicPr>
          <p:cNvPr id="28" name="Picture 27"/>
          <p:cNvPicPr>
            <a:picLocks noChangeAspect="1"/>
          </p:cNvPicPr>
          <p:nvPr/>
        </p:nvPicPr>
        <p:blipFill>
          <a:blip r:embed="rId4"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a:extLst>
              <a:ext uri="{FF2B5EF4-FFF2-40B4-BE49-F238E27FC236}">
                <a16:creationId xmlns:a16="http://schemas.microsoft.com/office/drawing/2014/main" id="{9277C5D9-53FB-44B9-87F8-61CFE4543524}"/>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11" name="Rectangle 10">
            <a:extLst>
              <a:ext uri="{FF2B5EF4-FFF2-40B4-BE49-F238E27FC236}">
                <a16:creationId xmlns:a16="http://schemas.microsoft.com/office/drawing/2014/main" id="{D3257131-02A3-413E-9CA1-AAAD7F51026E}"/>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and domain.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Tree>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47732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87535" y="5612670"/>
            <a:ext cx="6480720"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499828"/>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775054680"/>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solidFill>
                  <a:schemeClr val="bg1">
                    <a:lumMod val="6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solidFill>
                  <a:schemeClr val="bg1">
                    <a:lumMod val="65000"/>
                  </a:schemeClr>
                </a:solidFill>
                <a:latin typeface="Liberation Mono"/>
              </a:rPr>
              <a:t>)</a:t>
            </a:r>
            <a:r>
              <a:rPr lang="en-IN" dirty="0">
                <a:latin typeface="Liberation Mono"/>
              </a:rPr>
              <a:t>;</a:t>
            </a:r>
          </a:p>
        </p:txBody>
      </p:sp>
    </p:spTree>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Tree>
    <p:extLst>
      <p:ext uri="{BB962C8B-B14F-4D97-AF65-F5344CB8AC3E}">
        <p14:creationId xmlns:p14="http://schemas.microsoft.com/office/powerpoint/2010/main" val="3141619635"/>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6232441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transition/>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Tree>
    <p:extLst>
      <p:ext uri="{BB962C8B-B14F-4D97-AF65-F5344CB8AC3E}">
        <p14:creationId xmlns:p14="http://schemas.microsoft.com/office/powerpoint/2010/main" val="1533210040"/>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44760" y="838200"/>
            <a:ext cx="115118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r>
              <a:rPr lang="en-IN" dirty="0">
                <a:latin typeface="Arial" panose="020B0604020202020204" pitchFamily="34" charset="0"/>
                <a:cs typeface="Arial" panose="020B0604020202020204" pitchFamily="34" charset="0"/>
              </a:rPr>
              <a:t>.</a:t>
            </a: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Tree>
    <p:extLst>
      <p:ext uri="{BB962C8B-B14F-4D97-AF65-F5344CB8AC3E}">
        <p14:creationId xmlns:p14="http://schemas.microsoft.com/office/powerpoint/2010/main" val="3416029874"/>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Tree>
    <p:extLst>
      <p:ext uri="{BB962C8B-B14F-4D97-AF65-F5344CB8AC3E}">
        <p14:creationId xmlns:p14="http://schemas.microsoft.com/office/powerpoint/2010/main" val="3648306333"/>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8" name="Rectangle 7">
            <a:extLst>
              <a:ext uri="{FF2B5EF4-FFF2-40B4-BE49-F238E27FC236}">
                <a16:creationId xmlns:a16="http://schemas.microsoft.com/office/drawing/2014/main" id="{8D4A4857-B7F6-4587-A073-FD8ACA761BC8}"/>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rgbClr val="DD4A68"/>
                </a:solidFill>
                <a:latin typeface="Liberation Mono"/>
              </a:rPr>
              <a:t>WHERE</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Tree>
    <p:extLst>
      <p:ext uri="{BB962C8B-B14F-4D97-AF65-F5344CB8AC3E}">
        <p14:creationId xmlns:p14="http://schemas.microsoft.com/office/powerpoint/2010/main" val="2690088721"/>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transition/>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13" name="Rectangle 12">
            <a:extLst>
              <a:ext uri="{FF2B5EF4-FFF2-40B4-BE49-F238E27FC236}">
                <a16:creationId xmlns:a16="http://schemas.microsoft.com/office/drawing/2014/main" id="{A5B372DA-FF5D-4B15-A93B-04022E0B405A}"/>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986535929"/>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latin typeface="Liberation Mono"/>
              </a:rPr>
              <a:t>,</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413848831"/>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1559497" y="3212976"/>
            <a:ext cx="9217024" cy="40011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3969638"/>
            <a:ext cx="11305256" cy="212365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p>
        </p:txBody>
      </p:sp>
    </p:spTree>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407368"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3863752"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6" name="TextBox 5">
            <a:extLst>
              <a:ext uri="{FF2B5EF4-FFF2-40B4-BE49-F238E27FC236}">
                <a16:creationId xmlns:a16="http://schemas.microsoft.com/office/drawing/2014/main" id="{19715690-C838-40FB-9DB7-5A8D56AB9BA3}"/>
              </a:ext>
            </a:extLst>
          </p:cNvPr>
          <p:cNvSpPr txBox="1"/>
          <p:nvPr/>
        </p:nvSpPr>
        <p:spPr>
          <a:xfrm>
            <a:off x="407368" y="2276872"/>
            <a:ext cx="11521280"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MINUS</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Tree>
    <p:extLst>
      <p:ext uri="{BB962C8B-B14F-4D97-AF65-F5344CB8AC3E}">
        <p14:creationId xmlns:p14="http://schemas.microsoft.com/office/powerpoint/2010/main" val="326576882"/>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328368" y="4653136"/>
            <a:ext cx="11377264" cy="1446550"/>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dirty="0">
                <a:solidFill>
                  <a:srgbClr val="669900"/>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D40451BB-205D-44F8-AF81-31A7ACDF308C}"/>
              </a:ext>
            </a:extLst>
          </p:cNvPr>
          <p:cNvSpPr/>
          <p:nvPr/>
        </p:nvSpPr>
        <p:spPr>
          <a:xfrm>
            <a:off x="334566" y="2744341"/>
            <a:ext cx="11377264"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409581"/>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999999"/>
                </a:solidFill>
                <a:latin typeface="Liberation Mono"/>
                <a:cs typeface="Arial" panose="020B0604020202020204" pitchFamily="34" charset="0"/>
              </a:rPr>
              <a:t>]</a:t>
            </a:r>
            <a:endParaRPr lang="en-IN" sz="2000" dirty="0">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solidFill>
                  <a:schemeClr val="bg1">
                    <a:lumMod val="65000"/>
                  </a:schemeClr>
                </a:solidFill>
                <a:latin typeface="Liberation Mono"/>
                <a:cs typeface="Arial" panose="020B0604020202020204" pitchFamily="34" charset="0"/>
              </a:rPr>
              <a:t>)</a:t>
            </a:r>
            <a:r>
              <a:rPr lang="en-US" dirty="0">
                <a:latin typeface="Liberation Mono"/>
              </a:rPr>
              <a:t> R1, duplicate.* </a:t>
            </a:r>
            <a:r>
              <a:rPr lang="en-US" dirty="0">
                <a:solidFill>
                  <a:srgbClr val="0077AA"/>
                </a:solidFill>
                <a:latin typeface="Liberation Mono"/>
              </a:rPr>
              <a:t>FROM</a:t>
            </a:r>
            <a:r>
              <a:rPr lang="en-US" dirty="0">
                <a:latin typeface="Liberation Mono"/>
              </a:rPr>
              <a:t> duplicate</a:t>
            </a:r>
            <a:r>
              <a:rPr lang="en-US" dirty="0">
                <a:solidFill>
                  <a:schemeClr val="bg1">
                    <a:lumMod val="65000"/>
                  </a:schemeClr>
                </a:solidFill>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2" name="Rectangle 1"/>
          <p:cNvSpPr/>
          <p:nvPr/>
        </p:nvSpPr>
        <p:spPr>
          <a:xfrm>
            <a:off x="58010" y="4313798"/>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newbooks;</a:t>
            </a:r>
            <a:endParaRPr lang="en-US" dirty="0">
              <a:latin typeface="Liberation Mono"/>
              <a:cs typeface="Arial" panose="020B0604020202020204"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pic>
        <p:nvPicPr>
          <p:cNvPr id="6" name="Picture 5">
            <a:extLst>
              <a:ext uri="{FF2B5EF4-FFF2-40B4-BE49-F238E27FC236}">
                <a16:creationId xmlns:a16="http://schemas.microsoft.com/office/drawing/2014/main" id="{FB1C9E7E-FD79-492D-B708-5B61D26163B7}"/>
              </a:ext>
            </a:extLst>
          </p:cNvPr>
          <p:cNvPicPr>
            <a:picLocks noChangeAspect="1"/>
          </p:cNvPicPr>
          <p:nvPr/>
        </p:nvPicPr>
        <p:blipFill>
          <a:blip r:embed="rId3"/>
          <a:stretch>
            <a:fillRect/>
          </a:stretch>
        </p:blipFill>
        <p:spPr>
          <a:xfrm>
            <a:off x="8760295" y="843282"/>
            <a:ext cx="3113185" cy="5856103"/>
          </a:xfrm>
          <a:prstGeom prst="rect">
            <a:avLst/>
          </a:prstGeom>
        </p:spPr>
      </p:pic>
      <p:grpSp>
        <p:nvGrpSpPr>
          <p:cNvPr id="24" name="Group 23">
            <a:extLst>
              <a:ext uri="{FF2B5EF4-FFF2-40B4-BE49-F238E27FC236}">
                <a16:creationId xmlns:a16="http://schemas.microsoft.com/office/drawing/2014/main" id="{AD4E163E-4146-4711-9707-AE6B83E0753A}"/>
              </a:ext>
            </a:extLst>
          </p:cNvPr>
          <p:cNvGrpSpPr/>
          <p:nvPr/>
        </p:nvGrpSpPr>
        <p:grpSpPr>
          <a:xfrm>
            <a:off x="191344" y="495504"/>
            <a:ext cx="8371935" cy="3653576"/>
            <a:chOff x="191344" y="495504"/>
            <a:chExt cx="7940625" cy="3437553"/>
          </a:xfrm>
        </p:grpSpPr>
        <p:sp>
          <p:nvSpPr>
            <p:cNvPr id="25" name="Rectangle 24">
              <a:extLst>
                <a:ext uri="{FF2B5EF4-FFF2-40B4-BE49-F238E27FC236}">
                  <a16:creationId xmlns:a16="http://schemas.microsoft.com/office/drawing/2014/main" id="{3503CE00-4AED-4386-8B1F-1FD676E6251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49EFBB9B-CDFF-490A-9154-7465D5C070D8}"/>
                </a:ext>
              </a:extLst>
            </p:cNvPr>
            <p:cNvPicPr>
              <a:picLocks noChangeAspect="1"/>
            </p:cNvPicPr>
            <p:nvPr/>
          </p:nvPicPr>
          <p:blipFill>
            <a:blip r:embed="rId4"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AA47F647-76FD-4C41-AC96-61DD26F17F34}"/>
                </a:ext>
              </a:extLst>
            </p:cNvPr>
            <p:cNvPicPr>
              <a:picLocks noChangeAspect="1"/>
            </p:cNvPicPr>
            <p:nvPr/>
          </p:nvPicPr>
          <p:blipFill>
            <a:blip r:embed="rId5"/>
            <a:stretch>
              <a:fillRect/>
            </a:stretch>
          </p:blipFill>
          <p:spPr>
            <a:xfrm>
              <a:off x="4323836" y="844682"/>
              <a:ext cx="3808133" cy="2988000"/>
            </a:xfrm>
            <a:prstGeom prst="rect">
              <a:avLst/>
            </a:prstGeom>
          </p:spPr>
        </p:pic>
      </p:grpSp>
      <p:sp>
        <p:nvSpPr>
          <p:cNvPr id="31" name="Rectangle 30">
            <a:extLst>
              <a:ext uri="{FF2B5EF4-FFF2-40B4-BE49-F238E27FC236}">
                <a16:creationId xmlns:a16="http://schemas.microsoft.com/office/drawing/2014/main" id="{B3B33C9F-E072-4204-BB99-E400222837A5}"/>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6"/>
          <a:stretch>
            <a:fillRect/>
          </a:stretch>
        </p:blipFill>
        <p:spPr>
          <a:xfrm>
            <a:off x="6269514" y="5157192"/>
            <a:ext cx="2392274" cy="1316915"/>
          </a:xfrm>
          <a:prstGeom prst="rect">
            <a:avLst/>
          </a:prstGeom>
        </p:spPr>
      </p:pic>
    </p:spTree>
    <p:extLst>
      <p:ext uri="{BB962C8B-B14F-4D97-AF65-F5344CB8AC3E}">
        <p14:creationId xmlns:p14="http://schemas.microsoft.com/office/powerpoint/2010/main" val="3399317966"/>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21" name="Rectangle 20">
            <a:extLst>
              <a:ext uri="{FF2B5EF4-FFF2-40B4-BE49-F238E27FC236}">
                <a16:creationId xmlns:a16="http://schemas.microsoft.com/office/drawing/2014/main" id="{ADCE4F3E-6B42-47A8-BCF6-BB99F0D92E37}"/>
              </a:ext>
            </a:extLst>
          </p:cNvPr>
          <p:cNvSpPr/>
          <p:nvPr/>
        </p:nvSpPr>
        <p:spPr>
          <a:xfrm>
            <a:off x="191345" y="4222830"/>
            <a:ext cx="8821701"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9" name="Group 8">
            <a:extLst>
              <a:ext uri="{FF2B5EF4-FFF2-40B4-BE49-F238E27FC236}">
                <a16:creationId xmlns:a16="http://schemas.microsoft.com/office/drawing/2014/main" id="{EFAA22AC-C71C-43C7-A786-370598B2F456}"/>
              </a:ext>
            </a:extLst>
          </p:cNvPr>
          <p:cNvGrpSpPr/>
          <p:nvPr/>
        </p:nvGrpSpPr>
        <p:grpSpPr>
          <a:xfrm>
            <a:off x="191344" y="495504"/>
            <a:ext cx="8371935" cy="3653576"/>
            <a:chOff x="191344" y="495504"/>
            <a:chExt cx="7940625" cy="3437553"/>
          </a:xfrm>
        </p:grpSpPr>
        <p:sp>
          <p:nvSpPr>
            <p:cNvPr id="5" name="Rectangle 4">
              <a:extLst>
                <a:ext uri="{FF2B5EF4-FFF2-40B4-BE49-F238E27FC236}">
                  <a16:creationId xmlns:a16="http://schemas.microsoft.com/office/drawing/2014/main" id="{738E164C-35C2-4E50-AEE3-69A64CAB6FD3}"/>
                </a:ext>
              </a:extLst>
            </p:cNvPr>
            <p:cNvSpPr/>
            <p:nvPr/>
          </p:nvSpPr>
          <p:spPr>
            <a:xfrm>
              <a:off x="3015745" y="495504"/>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1038F296-3ED9-4301-8EEB-4F292BB5DE95}"/>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15" name="Picture 14">
              <a:extLst>
                <a:ext uri="{FF2B5EF4-FFF2-40B4-BE49-F238E27FC236}">
                  <a16:creationId xmlns:a16="http://schemas.microsoft.com/office/drawing/2014/main" id="{17A1FAC2-EF75-47F8-9A4C-B54BF4084E9A}"/>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17" name="Picture 16">
              <a:extLst>
                <a:ext uri="{FF2B5EF4-FFF2-40B4-BE49-F238E27FC236}">
                  <a16:creationId xmlns:a16="http://schemas.microsoft.com/office/drawing/2014/main" id="{66EA8238-F842-46D6-92A9-E7AB3661CF04}"/>
                </a:ext>
              </a:extLst>
            </p:cNvPr>
            <p:cNvPicPr>
              <a:picLocks noChangeAspect="1"/>
            </p:cNvPicPr>
            <p:nvPr/>
          </p:nvPicPr>
          <p:blipFill>
            <a:blip r:embed="rId3"/>
            <a:stretch>
              <a:fillRect/>
            </a:stretch>
          </p:blipFill>
          <p:spPr>
            <a:xfrm>
              <a:off x="4323836" y="844682"/>
              <a:ext cx="3808133" cy="2988000"/>
            </a:xfrm>
            <a:prstGeom prst="rect">
              <a:avLst/>
            </a:prstGeom>
          </p:spPr>
        </p:pic>
      </p:grpSp>
      <p:sp>
        <p:nvSpPr>
          <p:cNvPr id="19" name="Rectangle 18">
            <a:extLst>
              <a:ext uri="{FF2B5EF4-FFF2-40B4-BE49-F238E27FC236}">
                <a16:creationId xmlns:a16="http://schemas.microsoft.com/office/drawing/2014/main" id="{0E305B3C-25C0-4182-B3F9-6034EFE641D6}"/>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4"/>
          <a:stretch>
            <a:fillRect/>
          </a:stretch>
        </p:blipFill>
        <p:spPr>
          <a:xfrm>
            <a:off x="6269514" y="5144486"/>
            <a:ext cx="2394000" cy="1340640"/>
          </a:xfrm>
          <a:prstGeom prst="rect">
            <a:avLst/>
          </a:prstGeom>
        </p:spPr>
      </p:pic>
      <p:pic>
        <p:nvPicPr>
          <p:cNvPr id="13" name="Picture 12">
            <a:extLst>
              <a:ext uri="{FF2B5EF4-FFF2-40B4-BE49-F238E27FC236}">
                <a16:creationId xmlns:a16="http://schemas.microsoft.com/office/drawing/2014/main" id="{C08A8718-9CA1-4578-B821-7F02B9EA8235}"/>
              </a:ext>
            </a:extLst>
          </p:cNvPr>
          <p:cNvPicPr>
            <a:picLocks noChangeAspect="1"/>
          </p:cNvPicPr>
          <p:nvPr/>
        </p:nvPicPr>
        <p:blipFill>
          <a:blip r:embed="rId5"/>
          <a:stretch>
            <a:fillRect/>
          </a:stretch>
        </p:blipFill>
        <p:spPr>
          <a:xfrm>
            <a:off x="8760295" y="843282"/>
            <a:ext cx="3113185" cy="5856103"/>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191344" y="6084004"/>
            <a:ext cx="577748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p:txBody>
      </p:sp>
    </p:spTree>
    <p:extLst>
      <p:ext uri="{BB962C8B-B14F-4D97-AF65-F5344CB8AC3E}">
        <p14:creationId xmlns:p14="http://schemas.microsoft.com/office/powerpoint/2010/main" val="1333351723"/>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04930" y="1037151"/>
            <a:ext cx="109316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187268" y="3156731"/>
            <a:ext cx="118853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oldbook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4">
                    <a:lumMod val="50000"/>
                  </a:schemeClr>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newbook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.id and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.name =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p:cNvSpPr/>
          <p:nvPr/>
        </p:nvSpPr>
        <p:spPr>
          <a:xfrm>
            <a:off x="191344" y="1807842"/>
            <a:ext cx="11665296"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260438917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transition/>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BFE43AA0-1450-4090-8504-3482DE1F7A94}"/>
              </a:ext>
            </a:extLst>
          </p:cNvPr>
          <p:cNvSpPr/>
          <p:nvPr/>
        </p:nvSpPr>
        <p:spPr>
          <a:xfrm>
            <a:off x="214492" y="4433315"/>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1DAF976E-8C62-464C-9662-FF47B802E011}"/>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24" name="Group 23">
            <a:extLst>
              <a:ext uri="{FF2B5EF4-FFF2-40B4-BE49-F238E27FC236}">
                <a16:creationId xmlns:a16="http://schemas.microsoft.com/office/drawing/2014/main" id="{C1C9ACC2-728C-4047-8F86-32F4920CBAF7}"/>
              </a:ext>
            </a:extLst>
          </p:cNvPr>
          <p:cNvGrpSpPr/>
          <p:nvPr/>
        </p:nvGrpSpPr>
        <p:grpSpPr>
          <a:xfrm>
            <a:off x="191344" y="548680"/>
            <a:ext cx="8371935" cy="3653576"/>
            <a:chOff x="191344" y="495504"/>
            <a:chExt cx="7940625" cy="3437553"/>
          </a:xfrm>
        </p:grpSpPr>
        <p:sp>
          <p:nvSpPr>
            <p:cNvPr id="25" name="Rectangle 24">
              <a:extLst>
                <a:ext uri="{FF2B5EF4-FFF2-40B4-BE49-F238E27FC236}">
                  <a16:creationId xmlns:a16="http://schemas.microsoft.com/office/drawing/2014/main" id="{DA12BA97-45BD-4301-B558-75E0D5CC269D}"/>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AD0A934F-90A2-4C6F-B26F-8CA7535749FC}"/>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27F725E9-D1A2-4177-9736-7C3F03010FE7}"/>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5B82DA9A-7624-4B52-9574-49E245887AE6}"/>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3" name="Picture 2">
            <a:extLst>
              <a:ext uri="{FF2B5EF4-FFF2-40B4-BE49-F238E27FC236}">
                <a16:creationId xmlns:a16="http://schemas.microsoft.com/office/drawing/2014/main" id="{E7D0A30E-852B-4404-8CD2-20CE271BEDAA}"/>
              </a:ext>
            </a:extLst>
          </p:cNvPr>
          <p:cNvPicPr>
            <a:picLocks noChangeAspect="1"/>
          </p:cNvPicPr>
          <p:nvPr/>
        </p:nvPicPr>
        <p:blipFill>
          <a:blip r:embed="rId4"/>
          <a:stretch>
            <a:fillRect/>
          </a:stretch>
        </p:blipFill>
        <p:spPr>
          <a:xfrm>
            <a:off x="8764801" y="855007"/>
            <a:ext cx="2969894" cy="1997929"/>
          </a:xfrm>
          <a:prstGeom prst="rect">
            <a:avLst/>
          </a:prstGeom>
        </p:spPr>
      </p:pic>
    </p:spTree>
    <p:extLst>
      <p:ext uri="{BB962C8B-B14F-4D97-AF65-F5344CB8AC3E}">
        <p14:creationId xmlns:p14="http://schemas.microsoft.com/office/powerpoint/2010/main" val="3391733605"/>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7" name="Rectangle 6"/>
          <p:cNvSpPr/>
          <p:nvPr/>
        </p:nvSpPr>
        <p:spPr>
          <a:xfrm>
            <a:off x="119336"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505E84F7-849C-461F-9AED-8ECCF4F8532A}"/>
              </a:ext>
            </a:extLst>
          </p:cNvPr>
          <p:cNvSpPr/>
          <p:nvPr/>
        </p:nvSpPr>
        <p:spPr>
          <a:xfrm>
            <a:off x="407368" y="1037151"/>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7368" y="1807842"/>
            <a:ext cx="11449272"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444002413"/>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9840"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a:t>
            </a:r>
          </a:p>
        </p:txBody>
      </p:sp>
      <p:sp>
        <p:nvSpPr>
          <p:cNvPr id="5" name="TextBox 4">
            <a:extLst>
              <a:ext uri="{FF2B5EF4-FFF2-40B4-BE49-F238E27FC236}">
                <a16:creationId xmlns:a16="http://schemas.microsoft.com/office/drawing/2014/main" id="{4E395F36-72A8-4C1C-AA61-8A4BAB3DF1C7}"/>
              </a:ext>
            </a:extLst>
          </p:cNvPr>
          <p:cNvSpPr txBox="1"/>
          <p:nvPr/>
        </p:nvSpPr>
        <p:spPr>
          <a:xfrm>
            <a:off x="0"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newbooks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pic>
        <p:nvPicPr>
          <p:cNvPr id="6" name="Picture 5">
            <a:extLst>
              <a:ext uri="{FF2B5EF4-FFF2-40B4-BE49-F238E27FC236}">
                <a16:creationId xmlns:a16="http://schemas.microsoft.com/office/drawing/2014/main" id="{62BD4C1B-C095-470B-AAB2-204A33FE7556}"/>
              </a:ext>
            </a:extLst>
          </p:cNvPr>
          <p:cNvPicPr>
            <a:picLocks noChangeAspect="1"/>
          </p:cNvPicPr>
          <p:nvPr/>
        </p:nvPicPr>
        <p:blipFill>
          <a:blip r:embed="rId2"/>
          <a:stretch>
            <a:fillRect/>
          </a:stretch>
        </p:blipFill>
        <p:spPr>
          <a:xfrm>
            <a:off x="8760296" y="1389284"/>
            <a:ext cx="3302528" cy="2461884"/>
          </a:xfrm>
          <a:prstGeom prst="rect">
            <a:avLst/>
          </a:prstGeom>
        </p:spPr>
      </p:pic>
      <p:pic>
        <p:nvPicPr>
          <p:cNvPr id="7" name="Picture 6">
            <a:extLst>
              <a:ext uri="{FF2B5EF4-FFF2-40B4-BE49-F238E27FC236}">
                <a16:creationId xmlns:a16="http://schemas.microsoft.com/office/drawing/2014/main" id="{BA67D6DF-A896-498A-B676-90FDEE4ED2C7}"/>
              </a:ext>
            </a:extLst>
          </p:cNvPr>
          <p:cNvPicPr>
            <a:picLocks noChangeAspect="1"/>
          </p:cNvPicPr>
          <p:nvPr/>
        </p:nvPicPr>
        <p:blipFill>
          <a:blip r:embed="rId3"/>
          <a:stretch>
            <a:fillRect/>
          </a:stretch>
        </p:blipFill>
        <p:spPr>
          <a:xfrm>
            <a:off x="8760296" y="4197595"/>
            <a:ext cx="3204358" cy="2461885"/>
          </a:xfrm>
          <a:prstGeom prst="rect">
            <a:avLst/>
          </a:prstGeom>
        </p:spPr>
      </p:pic>
      <p:sp>
        <p:nvSpPr>
          <p:cNvPr id="8" name="Rectangle 7">
            <a:extLst>
              <a:ext uri="{FF2B5EF4-FFF2-40B4-BE49-F238E27FC236}">
                <a16:creationId xmlns:a16="http://schemas.microsoft.com/office/drawing/2014/main" id="{F35E49B3-82E2-4E82-8BB3-C9C5039352B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69B6E850-9F8C-41B5-AF55-81BEAC92BF76}"/>
              </a:ext>
            </a:extLst>
          </p:cNvPr>
          <p:cNvSpPr/>
          <p:nvPr/>
        </p:nvSpPr>
        <p:spPr>
          <a:xfrm>
            <a:off x="8808439"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4" name="Rectangle 13">
            <a:extLst>
              <a:ext uri="{FF2B5EF4-FFF2-40B4-BE49-F238E27FC236}">
                <a16:creationId xmlns:a16="http://schemas.microsoft.com/office/drawing/2014/main" id="{36F32844-26C0-4E9F-AC3B-32C212CFD768}"/>
              </a:ext>
            </a:extLst>
          </p:cNvPr>
          <p:cNvSpPr/>
          <p:nvPr/>
        </p:nvSpPr>
        <p:spPr>
          <a:xfrm>
            <a:off x="335360" y="4091472"/>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3FF3DFBA-41F0-4568-AF49-A40D46AFB10F}"/>
              </a:ext>
            </a:extLst>
          </p:cNvPr>
          <p:cNvSpPr/>
          <p:nvPr/>
        </p:nvSpPr>
        <p:spPr>
          <a:xfrm>
            <a:off x="119336" y="4460805"/>
            <a:ext cx="8280920" cy="156966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9" name="Rectangle 18">
            <a:extLst>
              <a:ext uri="{FF2B5EF4-FFF2-40B4-BE49-F238E27FC236}">
                <a16:creationId xmlns:a16="http://schemas.microsoft.com/office/drawing/2014/main" id="{02AEFF05-B311-4076-8303-558EE8F5EF4B}"/>
              </a:ext>
            </a:extLst>
          </p:cNvPr>
          <p:cNvSpPr/>
          <p:nvPr/>
        </p:nvSpPr>
        <p:spPr>
          <a:xfrm>
            <a:off x="8822240" y="371703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17" name="Group 16">
            <a:extLst>
              <a:ext uri="{FF2B5EF4-FFF2-40B4-BE49-F238E27FC236}">
                <a16:creationId xmlns:a16="http://schemas.microsoft.com/office/drawing/2014/main" id="{19728BB7-D3A5-4D9A-BE64-56214396A434}"/>
              </a:ext>
            </a:extLst>
          </p:cNvPr>
          <p:cNvGrpSpPr/>
          <p:nvPr/>
        </p:nvGrpSpPr>
        <p:grpSpPr>
          <a:xfrm>
            <a:off x="191344" y="548680"/>
            <a:ext cx="8371935" cy="3653576"/>
            <a:chOff x="191344" y="495504"/>
            <a:chExt cx="7940625" cy="3437553"/>
          </a:xfrm>
        </p:grpSpPr>
        <p:sp>
          <p:nvSpPr>
            <p:cNvPr id="18" name="Rectangle 17">
              <a:extLst>
                <a:ext uri="{FF2B5EF4-FFF2-40B4-BE49-F238E27FC236}">
                  <a16:creationId xmlns:a16="http://schemas.microsoft.com/office/drawing/2014/main" id="{57542A80-C0EE-4938-A674-2AE8F2D3E22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2" name="Rectangle 21">
              <a:extLst>
                <a:ext uri="{FF2B5EF4-FFF2-40B4-BE49-F238E27FC236}">
                  <a16:creationId xmlns:a16="http://schemas.microsoft.com/office/drawing/2014/main" id="{99C153AE-A525-41F7-BFB3-A81FEEF6598A}"/>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3" name="Picture 22">
              <a:extLst>
                <a:ext uri="{FF2B5EF4-FFF2-40B4-BE49-F238E27FC236}">
                  <a16:creationId xmlns:a16="http://schemas.microsoft.com/office/drawing/2014/main" id="{6B804F41-40B4-4932-99DA-B1BA38FC829F}"/>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4" name="Picture 23">
              <a:extLst>
                <a:ext uri="{FF2B5EF4-FFF2-40B4-BE49-F238E27FC236}">
                  <a16:creationId xmlns:a16="http://schemas.microsoft.com/office/drawing/2014/main" id="{6A8B8A35-1D50-40AC-8A9D-33A51E017220}"/>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5" name="Picture 4">
            <a:extLst>
              <a:ext uri="{FF2B5EF4-FFF2-40B4-BE49-F238E27FC236}">
                <a16:creationId xmlns:a16="http://schemas.microsoft.com/office/drawing/2014/main" id="{E2BE9557-1ACE-42FA-A1E2-5D4A4C85BD46}"/>
              </a:ext>
            </a:extLst>
          </p:cNvPr>
          <p:cNvPicPr>
            <a:picLocks noChangeAspect="1"/>
          </p:cNvPicPr>
          <p:nvPr/>
        </p:nvPicPr>
        <p:blipFill>
          <a:blip r:embed="rId4"/>
          <a:stretch>
            <a:fillRect/>
          </a:stretch>
        </p:blipFill>
        <p:spPr>
          <a:xfrm>
            <a:off x="8859890" y="933649"/>
            <a:ext cx="2961038" cy="2207319"/>
          </a:xfrm>
          <a:prstGeom prst="rect">
            <a:avLst/>
          </a:prstGeom>
        </p:spPr>
      </p:pic>
      <p:pic>
        <p:nvPicPr>
          <p:cNvPr id="6" name="Picture 5">
            <a:extLst>
              <a:ext uri="{FF2B5EF4-FFF2-40B4-BE49-F238E27FC236}">
                <a16:creationId xmlns:a16="http://schemas.microsoft.com/office/drawing/2014/main" id="{B7BF8541-7B29-454C-97B6-C4135036CAF1}"/>
              </a:ext>
            </a:extLst>
          </p:cNvPr>
          <p:cNvPicPr>
            <a:picLocks noChangeAspect="1"/>
          </p:cNvPicPr>
          <p:nvPr/>
        </p:nvPicPr>
        <p:blipFill>
          <a:blip r:embed="rId5"/>
          <a:stretch>
            <a:fillRect/>
          </a:stretch>
        </p:blipFill>
        <p:spPr>
          <a:xfrm>
            <a:off x="8808438" y="4344913"/>
            <a:ext cx="2961038" cy="2274944"/>
          </a:xfrm>
          <a:prstGeom prst="rect">
            <a:avLst/>
          </a:prstGeom>
        </p:spPr>
      </p:pic>
    </p:spTree>
    <p:extLst>
      <p:ext uri="{BB962C8B-B14F-4D97-AF65-F5344CB8AC3E}">
        <p14:creationId xmlns:p14="http://schemas.microsoft.com/office/powerpoint/2010/main" val="2662720262"/>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42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42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4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4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42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dirty="0">
                <a:solidFill>
                  <a:srgbClr val="0077AA"/>
                </a:solidFill>
                <a:latin typeface="Liberation Mono"/>
              </a:rPr>
              <a:t> [AS] SELECT * FROM </a:t>
            </a:r>
            <a:r>
              <a:rPr lang="en-IN" sz="2000" dirty="0">
                <a:latin typeface="Liberation Mono"/>
              </a:rPr>
              <a:t>orig_tbl;</a:t>
            </a:r>
            <a:endParaRPr lang="en-US" sz="2000" dirty="0">
              <a:latin typeface="Liberation Mono"/>
            </a:endParaRPr>
          </a:p>
        </p:txBody>
      </p:sp>
      <p:sp>
        <p:nvSpPr>
          <p:cNvPr id="8" name="Rectangle 7"/>
          <p:cNvSpPr/>
          <p:nvPr/>
        </p:nvSpPr>
        <p:spPr>
          <a:xfrm>
            <a:off x="407368" y="3147933"/>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The </a:t>
            </a:r>
            <a:r>
              <a:rPr lang="en-US" sz="2000" b="1" i="0" dirty="0">
                <a:solidFill>
                  <a:srgbClr val="222222"/>
                </a:solidFill>
                <a:effectLst/>
                <a:latin typeface="Palatino Linotype" panose="02040502050505030304" pitchFamily="18" charset="0"/>
              </a:rPr>
              <a:t>degree of relationship</a:t>
            </a:r>
            <a:r>
              <a:rPr lang="en-US" sz="2000" b="0" i="0" dirty="0">
                <a:solidFill>
                  <a:srgbClr val="222222"/>
                </a:solidFill>
                <a:effectLst/>
                <a:latin typeface="Palatino Linotype" panose="02040502050505030304" pitchFamily="18" charset="0"/>
              </a:rPr>
              <a:t> can be defined as the number of occurrences in one entity that is associated with the number of occurrences in another entity.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810628409"/>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911424" y="4165834"/>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407368"/>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531505" y="1057467"/>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Tree>
    <p:extLst>
      <p:ext uri="{BB962C8B-B14F-4D97-AF65-F5344CB8AC3E}">
        <p14:creationId xmlns:p14="http://schemas.microsoft.com/office/powerpoint/2010/main" val="389053834"/>
      </p:ext>
    </p:extLst>
  </p:cSld>
  <p:clrMapOvr>
    <a:masterClrMapping/>
  </p:clrMapOvr>
  <p:transition/>
</p:sld>
</file>

<file path=ppt/slides/slide43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43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p>
          <a:p>
            <a:r>
              <a:rPr lang="en-IN" sz="2000" dirty="0">
                <a:solidFill>
                  <a:srgbClr val="0077AA"/>
                </a:solidFill>
                <a:latin typeface="Liberation Mono"/>
              </a:rPr>
              <a:t>COMMIT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SAVEPOINT</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 </a:t>
            </a:r>
            <a:r>
              <a:rPr lang="en-IN" sz="2000" dirty="0">
                <a:solidFill>
                  <a:srgbClr val="990055"/>
                </a:solidFill>
                <a:latin typeface="Liberation Mono"/>
              </a:rPr>
              <a:t>1</a:t>
            </a:r>
            <a:r>
              <a:rPr lang="en-IN" sz="2000" dirty="0">
                <a:solidFill>
                  <a:schemeClr val="bg1">
                    <a:lumMod val="65000"/>
                  </a:schemeClr>
                </a:solidFill>
                <a:latin typeface="Liberation Mono"/>
              </a:rPr>
              <a:t>}</a:t>
            </a:r>
            <a:endParaRPr lang="en-US" sz="2000" dirty="0">
              <a:solidFill>
                <a:schemeClr val="bg1">
                  <a:lumMod val="65000"/>
                </a:schemeClr>
              </a:solidFill>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solidFill>
                  <a:schemeClr val="bg1">
                    <a:lumMod val="65000"/>
                  </a:schemeClr>
                </a:solidFill>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9956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5661248"/>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6912768" cy="3379503"/>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729819"/>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322503"/>
            <a:ext cx="11089232" cy="2308324"/>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a:t>
            </a:r>
            <a:r>
              <a:rPr lang="en-US" b="1" dirty="0">
                <a:solidFill>
                  <a:schemeClr val="tx1">
                    <a:lumMod val="85000"/>
                    <a:lumOff val="15000"/>
                  </a:schemeClr>
                </a:solidFill>
                <a:latin typeface="Arial" panose="020B0604020202020204" pitchFamily="34" charset="0"/>
                <a:cs typeface="Arial" panose="020B0604020202020204" pitchFamily="34" charset="0"/>
              </a:rPr>
              <a:t>virtual/derived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17232"/>
            <a:ext cx="11366619" cy="123110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is not permanently stored as part of the </a:t>
            </a:r>
            <a:r>
              <a:rPr lang="en-IN">
                <a:solidFill>
                  <a:schemeClr val="tx1">
                    <a:lumMod val="85000"/>
                    <a:lumOff val="15000"/>
                  </a:schemeClr>
                </a:solidFill>
                <a:latin typeface="Arial" panose="020B0604020202020204" pitchFamily="34" charset="0"/>
                <a:cs typeface="Arial" panose="020B0604020202020204" pitchFamily="34" charset="0"/>
              </a:rPr>
              <a:t>database.</a:t>
            </a:r>
            <a:endParaRPr lang="en-IN" dirty="0">
              <a:solidFill>
                <a:schemeClr val="tx1">
                  <a:lumMod val="85000"/>
                  <a:lumOff val="1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85254420"/>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438967"/>
            <a:ext cx="9614812"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695400" y="1174532"/>
            <a:ext cx="6410934" cy="46166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spTree>
    <p:extLst>
      <p:ext uri="{BB962C8B-B14F-4D97-AF65-F5344CB8AC3E}">
        <p14:creationId xmlns:p14="http://schemas.microsoft.com/office/powerpoint/2010/main" val="2898376237"/>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[OR REPLACE]  VIEW view_name [(column_list)]</a:t>
            </a:r>
          </a:p>
          <a:p>
            <a:r>
              <a:rPr lang="en-IN" sz="2000" dirty="0">
                <a:solidFill>
                  <a:srgbClr val="0077AA"/>
                </a:solidFill>
                <a:latin typeface="Liberation Mono"/>
              </a:rPr>
              <a:t>     AS select_statement  [WITH CHECK OPTION]</a:t>
            </a:r>
            <a:endParaRPr lang="en-US" sz="2000" dirty="0">
              <a:solidFill>
                <a:srgbClr val="0077AA"/>
              </a:solidFill>
              <a:latin typeface="Liberation Mono"/>
            </a:endParaRPr>
          </a:p>
        </p:txBody>
      </p:sp>
      <p:sp>
        <p:nvSpPr>
          <p:cNvPr id="7" name="Rectangle 6"/>
          <p:cNvSpPr/>
          <p:nvPr/>
        </p:nvSpPr>
        <p:spPr>
          <a:xfrm>
            <a:off x="478069" y="3749443"/>
            <a:ext cx="89916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99356" y="4630660"/>
            <a:ext cx="11628966"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a:solidFill>
                  <a:srgbClr val="0077AA"/>
                </a:solidFill>
                <a:latin typeface="Liberation Mono"/>
                <a:cs typeface="Arial" panose="020B0604020202020204" pitchFamily="34" charset="0"/>
              </a:rPr>
              <a:t>CREATE </a:t>
            </a:r>
            <a:r>
              <a:rPr lang="en-IN">
                <a:latin typeface="Liberation Mono"/>
                <a:cs typeface="Arial" panose="020B0604020202020204" pitchFamily="34" charset="0"/>
              </a:rPr>
              <a:t>or </a:t>
            </a:r>
            <a:r>
              <a:rPr lang="en-IN">
                <a:solidFill>
                  <a:srgbClr val="0077AA"/>
                </a:solidFill>
                <a:latin typeface="Liberation Mono"/>
                <a:ea typeface="Times New Roman" panose="02020603050405020304" pitchFamily="18" charset="0"/>
              </a:rPr>
              <a:t>REPLACE </a:t>
            </a:r>
            <a:r>
              <a:rPr lang="en-IN">
                <a:solidFill>
                  <a:srgbClr val="0077AA"/>
                </a:solidFill>
                <a:latin typeface="Liberation Mono"/>
                <a:cs typeface="Arial" panose="020B0604020202020204" pitchFamily="34" charset="0"/>
              </a:rPr>
              <a:t>VIEW</a:t>
            </a:r>
            <a:r>
              <a:rPr lang="en-IN">
                <a:latin typeface="Liberation Mono"/>
                <a:cs typeface="Arial" panose="020B0604020202020204" pitchFamily="34" charset="0"/>
              </a:rPr>
              <a:t> </a:t>
            </a:r>
            <a:r>
              <a:rPr lang="en-IN" dirty="0">
                <a:latin typeface="Liberation Mono"/>
                <a:cs typeface="Arial" panose="020B0604020202020204" pitchFamily="34" charset="0"/>
              </a:rPr>
              <a:t>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7000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[(column_list)]</a:t>
            </a:r>
          </a:p>
          <a:p>
            <a:r>
              <a:rPr lang="en-IN" sz="2000" dirty="0">
                <a:solidFill>
                  <a:srgbClr val="0077AA"/>
                </a:solidFill>
                <a:latin typeface="Liberation Mono"/>
              </a:rPr>
              <a:t>    AS select_statement</a:t>
            </a:r>
          </a:p>
          <a:p>
            <a:r>
              <a:rPr lang="en-IN" sz="2000" dirty="0">
                <a:solidFill>
                  <a:srgbClr val="0077AA"/>
                </a:solidFill>
                <a:latin typeface="Liberation Mono"/>
              </a:rPr>
              <a:t>    [WITH CHECK OPTION]</a:t>
            </a:r>
            <a:endParaRPr lang="en-US" sz="2000" dirty="0">
              <a:solidFill>
                <a:srgbClr val="0077AA"/>
              </a:solidFill>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transition/>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431435"/>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p:txBody>
      </p:sp>
    </p:spTree>
    <p:extLst>
      <p:ext uri="{BB962C8B-B14F-4D97-AF65-F5344CB8AC3E}">
        <p14:creationId xmlns:p14="http://schemas.microsoft.com/office/powerpoint/2010/main" val="1338227008"/>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830997"/>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[UNIQUE]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dirty="0">
                <a:solidFill>
                  <a:srgbClr val="0077AA"/>
                </a:solidFill>
                <a:latin typeface="Liberation Mono"/>
              </a:rPr>
              <a:t>(</a:t>
            </a:r>
            <a:r>
              <a:rPr lang="en-IN" sz="2000" dirty="0">
                <a:latin typeface="Liberation Mono"/>
              </a:rPr>
              <a:t>index_col_name,...</a:t>
            </a:r>
            <a:r>
              <a:rPr lang="en-IN" sz="2000" dirty="0">
                <a:solidFill>
                  <a:srgbClr val="0077AA"/>
                </a:solidFill>
                <a:latin typeface="Liberation Mono"/>
              </a:rPr>
              <a:t>)</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400657"/>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r>
              <a:rPr lang="en-US" i="0" dirty="0">
                <a:solidFill>
                  <a:srgbClr val="333333"/>
                </a:solidFill>
                <a:latin typeface="Palatino Linotype" panose="02040502050505030304" pitchFamily="18" charset="0"/>
              </a:rPr>
              <a:t>The InnoDB table uses a clustered index for optimizing the speed of most common lookups and DML operations like INSERT, UPDATE, and DELETE command. </a:t>
            </a:r>
            <a:r>
              <a:rPr lang="en-US" dirty="0">
                <a:solidFill>
                  <a:srgbClr val="333333"/>
                </a:solidFill>
                <a:latin typeface="Palatino Linotype" panose="02040502050505030304" pitchFamily="18" charset="0"/>
              </a:rPr>
              <a:t>Clustered indexes sort and store the data rows in the table or view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r>
              <a:rPr lang="en-US" dirty="0">
                <a:solidFill>
                  <a:srgbClr val="333333"/>
                </a:solidFill>
                <a:latin typeface="Palatino Linotype" panose="02040502050505030304" pitchFamily="18" charset="0"/>
              </a:rPr>
              <a:t>The indexes other than PRIMARY indexes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2495245584"/>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{INDEX | INDEXES | KEYS}</a:t>
            </a:r>
          </a:p>
          <a:p>
            <a:r>
              <a:rPr lang="en-US" sz="2000" dirty="0">
                <a:solidFill>
                  <a:srgbClr val="0077AA"/>
                </a:solidFill>
                <a:latin typeface="Liberation Mono"/>
              </a:rPr>
              <a:t>    {FROM | IN} tbl_name</a:t>
            </a:r>
          </a:p>
          <a:p>
            <a:r>
              <a:rPr lang="en-US" sz="2000" dirty="0">
                <a:solidFill>
                  <a:srgbClr val="0077AA"/>
                </a:solidFill>
                <a:latin typeface="Liberation Mono"/>
              </a:rPr>
              <a:t>    [{FROM | IN} db_name]</a:t>
            </a:r>
          </a:p>
          <a:p>
            <a:r>
              <a:rPr lang="en-US" sz="2000" dirty="0">
                <a:solidFill>
                  <a:srgbClr val="0077AA"/>
                </a:solidFill>
                <a:latin typeface="Liberation Mono"/>
              </a:rPr>
              <a:t>    [WHERE expr]</a:t>
            </a:r>
            <a:endParaRPr lang="en-IN" sz="2000" dirty="0">
              <a:solidFill>
                <a:srgbClr val="0077AA"/>
              </a:solidFill>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Tree>
    <p:extLst>
      <p:ext uri="{BB962C8B-B14F-4D97-AF65-F5344CB8AC3E}">
        <p14:creationId xmlns:p14="http://schemas.microsoft.com/office/powerpoint/2010/main" val="1671288633"/>
      </p:ext>
    </p:extLst>
  </p:cSld>
  <p:clrMapOvr>
    <a:masterClrMapping/>
  </p:clrMapOvr>
  <p:transition/>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tx1">
                    <a:lumMod val="75000"/>
                    <a:lumOff val="25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tx1">
                    <a:lumMod val="75000"/>
                    <a:lumOff val="25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tx1">
                    <a:lumMod val="75000"/>
                    <a:lumOff val="25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267765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p:txBody>
      </p:sp>
      <p:sp>
        <p:nvSpPr>
          <p:cNvPr id="2" name="Rectangle 1">
            <a:extLst>
              <a:ext uri="{FF2B5EF4-FFF2-40B4-BE49-F238E27FC236}">
                <a16:creationId xmlns:a16="http://schemas.microsoft.com/office/drawing/2014/main" id="{E4516F8F-7E06-45C7-8C67-FA8D6D291539}"/>
              </a:ext>
            </a:extLst>
          </p:cNvPr>
          <p:cNvSpPr/>
          <p:nvPr/>
        </p:nvSpPr>
        <p:spPr>
          <a:xfrm>
            <a:off x="335360" y="5085184"/>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4941168"/>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tx1">
                    <a:lumMod val="75000"/>
                    <a:lumOff val="25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3140968"/>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335360" y="4077072"/>
            <a:ext cx="11521280" cy="1323439"/>
          </a:xfrm>
          <a:prstGeom prst="rect">
            <a:avLst/>
          </a:prstGeom>
        </p:spPr>
        <p:txBody>
          <a:bodyPr wrap="square">
            <a:spAutoFit/>
          </a:body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5" name="Rectangle 4">
            <a:extLst>
              <a:ext uri="{FF2B5EF4-FFF2-40B4-BE49-F238E27FC236}">
                <a16:creationId xmlns:a16="http://schemas.microsoft.com/office/drawing/2014/main" id="{2E523377-0A94-4852-8E2D-AC796C0D79C8}"/>
              </a:ext>
            </a:extLst>
          </p:cNvPr>
          <p:cNvSpPr/>
          <p:nvPr/>
        </p:nvSpPr>
        <p:spPr>
          <a:xfrm>
            <a:off x="191344" y="195605"/>
            <a:ext cx="11809312" cy="2554545"/>
          </a:xfrm>
          <a:prstGeom prst="rect">
            <a:avLst/>
          </a:prstGeom>
        </p:spPr>
        <p:txBody>
          <a:bodyPr wrap="square">
            <a:spAutoFit/>
          </a:body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6" name="Straight Connector 5">
            <a:extLst>
              <a:ext uri="{FF2B5EF4-FFF2-40B4-BE49-F238E27FC236}">
                <a16:creationId xmlns:a16="http://schemas.microsoft.com/office/drawing/2014/main" id="{74E99FB4-69D0-4CFD-808E-9A16AEEB36E6}"/>
              </a:ext>
            </a:extLst>
          </p:cNvPr>
          <p:cNvCxnSpPr/>
          <p:nvPr/>
        </p:nvCxnSpPr>
        <p:spPr>
          <a:xfrm>
            <a:off x="191344" y="2924944"/>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Tree>
    <p:extLst>
      <p:ext uri="{BB962C8B-B14F-4D97-AF65-F5344CB8AC3E}">
        <p14:creationId xmlns:p14="http://schemas.microsoft.com/office/powerpoint/2010/main" val="1922934599"/>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transition/>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260648"/>
            <a:ext cx="11809312" cy="181588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not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permits STORED PROCEDURES, (</a:t>
            </a:r>
            <a:r>
              <a:rPr lang="en-US" sz="2000" b="1" dirty="0">
                <a:solidFill>
                  <a:srgbClr val="C00000"/>
                </a:solidFill>
                <a:latin typeface="Palatino Linotype" panose="02040502050505030304" pitchFamily="18" charset="0"/>
              </a:rPr>
              <a:t>but not </a:t>
            </a:r>
            <a:r>
              <a:rPr lang="en-US" dirty="0">
                <a:solidFill>
                  <a:schemeClr val="tx2">
                    <a:lumMod val="75000"/>
                  </a:schemeClr>
                </a:solidFill>
                <a:latin typeface="Palatino Linotype" panose="02040502050505030304" pitchFamily="18" charset="0"/>
              </a:rPr>
              <a:t>STORED FUNCTIONS).</a:t>
            </a:r>
            <a:endParaRPr lang="en-IN" dirty="0">
              <a:solidFill>
                <a:schemeClr val="tx2">
                  <a:lumMod val="75000"/>
                </a:schemeClr>
              </a:solidFill>
              <a:latin typeface="Palatino Linotype" panose="02040502050505030304" pitchFamily="18" charset="0"/>
            </a:endParaRP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11775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691138925"/>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413494" y="2924944"/>
            <a:ext cx="11155114" cy="166199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 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Tree>
    <p:extLst>
      <p:ext uri="{BB962C8B-B14F-4D97-AF65-F5344CB8AC3E}">
        <p14:creationId xmlns:p14="http://schemas.microsoft.com/office/powerpoint/2010/main" val="2425644158"/>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2800767"/>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23110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8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 . . . .</a:t>
            </a:r>
          </a:p>
          <a:p>
            <a:r>
              <a:rPr lang="en-IN" sz="2000" dirty="0">
                <a:solidFill>
                  <a:srgbClr val="0077AA"/>
                </a:solidFill>
                <a:latin typeface="Liberation Mono"/>
              </a:rPr>
              <a:t>     . . . . .</a:t>
            </a:r>
          </a:p>
          <a:p>
            <a:r>
              <a:rPr lang="en-IN" sz="2000" dirty="0">
                <a:solidFill>
                  <a:srgbClr val="0077AA"/>
                </a:solidFill>
                <a:latin typeface="Liberation Mono"/>
              </a:rPr>
              <a:t>     . . .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845775266"/>
              </p:ext>
            </p:extLst>
          </p:nvPr>
        </p:nvGraphicFramePr>
        <p:xfrm>
          <a:off x="7464152" y="730622"/>
          <a:ext cx="4680520" cy="762000"/>
        </p:xfrm>
        <a:graphic>
          <a:graphicData uri="http://schemas.openxmlformats.org/drawingml/2006/table">
            <a:tbl>
              <a:tblPr/>
              <a:tblGrid>
                <a:gridCol w="468052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188640"/>
            <a:ext cx="2279576" cy="369332"/>
          </a:xfrm>
          <a:prstGeom prst="rect">
            <a:avLst/>
          </a:prstGeom>
        </p:spPr>
        <p:txBody>
          <a:bodyPr wrap="square">
            <a:spAutoFit/>
          </a:bodyPr>
          <a:lstStyle/>
          <a:p>
            <a:r>
              <a:rPr lang="en-IN" dirty="0">
                <a:solidFill>
                  <a:srgbClr val="000000"/>
                </a:solidFill>
                <a:latin typeface="Open Sans"/>
              </a:rPr>
              <a:t>Declaring variables</a:t>
            </a:r>
          </a:p>
        </p:txBody>
      </p:sp>
      <p:sp>
        <p:nvSpPr>
          <p:cNvPr id="7" name="Rectangle 6"/>
          <p:cNvSpPr/>
          <p:nvPr/>
        </p:nvSpPr>
        <p:spPr>
          <a:xfrm>
            <a:off x="9840416" y="1324071"/>
            <a:ext cx="2304256" cy="369332"/>
          </a:xfrm>
          <a:prstGeom prst="rect">
            <a:avLst/>
          </a:prstGeom>
        </p:spPr>
        <p:txBody>
          <a:bodyPr wrap="square">
            <a:spAutoFit/>
          </a:bodyPr>
          <a:lstStyle/>
          <a:p>
            <a:r>
              <a:rPr lang="en-IN"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3254880247"/>
              </p:ext>
            </p:extLst>
          </p:nvPr>
        </p:nvGraphicFramePr>
        <p:xfrm>
          <a:off x="7464152" y="1766899"/>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2766702920"/>
              </p:ext>
            </p:extLst>
          </p:nvPr>
        </p:nvGraphicFramePr>
        <p:xfrm>
          <a:off x="335360" y="813832"/>
          <a:ext cx="3762215" cy="146304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1.</a:t>
                      </a:r>
                    </a:p>
                    <a:p>
                      <a:r>
                        <a:rPr lang="en-US" sz="1800" b="0" kern="1200" dirty="0">
                          <a:solidFill>
                            <a:srgbClr val="006C86"/>
                          </a:solidFill>
                          <a:latin typeface="Palatino Linotype" panose="02040502050505030304" pitchFamily="18" charset="0"/>
                          <a:ea typeface="+mn-ea"/>
                          <a:cs typeface="+mn-cs"/>
                        </a:rPr>
                        <a:t> </a:t>
                      </a:r>
                    </a:p>
                    <a:p>
                      <a:endParaRPr lang="en-US" sz="18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2.</a:t>
                      </a:r>
                    </a:p>
                    <a:p>
                      <a:endParaRPr lang="en-IN" sz="1800" b="0" kern="1200" dirty="0">
                        <a:solidFill>
                          <a:srgbClr val="006C86"/>
                        </a:solidFill>
                        <a:latin typeface="Palatino Linotype" panose="02040502050505030304" pitchFamily="18" charset="0"/>
                        <a:ea typeface="+mn-ea"/>
                        <a:cs typeface="+mn-cs"/>
                      </a:endParaRP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8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350583"/>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96952"/>
            <a:ext cx="11487768" cy="113877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p:txBody>
      </p:sp>
    </p:spTree>
    <p:extLst>
      <p:ext uri="{BB962C8B-B14F-4D97-AF65-F5344CB8AC3E}">
        <p14:creationId xmlns:p14="http://schemas.microsoft.com/office/powerpoint/2010/main" val="346512444"/>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4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4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14401"/>
            <a:ext cx="11449272" cy="892552"/>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2060848"/>
            <a:ext cx="11449272"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335360" y="3429000"/>
            <a:ext cx="4720414" cy="830997"/>
          </a:xfrm>
          <a:prstGeom prst="rect">
            <a:avLst/>
          </a:prstGeom>
          <a:noFill/>
        </p:spPr>
        <p:txBody>
          <a:bodyPr wrap="square">
            <a:spAutoFit/>
          </a:bodyPr>
          <a:lstStyle/>
          <a:p>
            <a:r>
              <a:rPr lang="en-IN" sz="2400" b="1" dirty="0">
                <a:solidFill>
                  <a:srgbClr val="00B050"/>
                </a:solidFill>
                <a:latin typeface="Arial" panose="020B0604020202020204" pitchFamily="34" charset="0"/>
                <a:cs typeface="Arial" panose="020B0604020202020204" pitchFamily="34" charset="0"/>
              </a:rPr>
              <a:t>Primary/Foreign key</a:t>
            </a:r>
            <a:r>
              <a:rPr lang="en-IN" sz="2400" dirty="0">
                <a:solidFill>
                  <a:srgbClr val="00B05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4869160"/>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58" y="4869160"/>
            <a:ext cx="4288366" cy="156966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sz="2400" dirty="0">
                <a:latin typeface="Arial" panose="020B0604020202020204" pitchFamily="34" charset="0"/>
                <a:cs typeface="Arial" panose="020B0604020202020204" pitchFamily="34" charset="0"/>
              </a:rPr>
              <a:t>Foreign Key is also know as</a:t>
            </a:r>
          </a:p>
          <a:p>
            <a:pPr marL="177800" indent="-177800">
              <a:buFont typeface="Arial" panose="020B0604020202020204" pitchFamily="34" charset="0"/>
              <a:buChar char="•"/>
            </a:pPr>
            <a:r>
              <a:rPr lang="en-US" sz="2000" dirty="0">
                <a:solidFill>
                  <a:srgbClr val="006C86"/>
                </a:solidFill>
                <a:latin typeface="Arial" panose="020B0604020202020204" pitchFamily="34" charset="0"/>
                <a:cs typeface="Arial" panose="020B0604020202020204" pitchFamily="34" charset="0"/>
              </a:rPr>
              <a:t>Reference</a:t>
            </a:r>
          </a:p>
          <a:p>
            <a:pPr marL="177800" indent="-177800">
              <a:buFont typeface="Arial" panose="020B0604020202020204" pitchFamily="34" charset="0"/>
              <a:buChar char="•"/>
            </a:pPr>
            <a:r>
              <a:rPr lang="en-US" sz="2000" dirty="0">
                <a:solidFill>
                  <a:srgbClr val="006C86"/>
                </a:solidFill>
                <a:latin typeface="Arial" panose="020B0604020202020204" pitchFamily="34" charset="0"/>
                <a:cs typeface="Arial" panose="020B0604020202020204" pitchFamily="34" charset="0"/>
              </a:rPr>
              <a:t>Referential key.</a:t>
            </a:r>
          </a:p>
        </p:txBody>
      </p:sp>
    </p:spTree>
    <p:extLst>
      <p:ext uri="{BB962C8B-B14F-4D97-AF65-F5344CB8AC3E}">
        <p14:creationId xmlns:p14="http://schemas.microsoft.com/office/powerpoint/2010/main" val="344249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996840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5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tx1">
                    <a:lumMod val="85000"/>
                    <a:lumOff val="15000"/>
                  </a:schemeClr>
                </a:solidFill>
                <a:latin typeface="Liberation Mono"/>
              </a:rPr>
              <a:t>. . .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PREPARE</a:t>
            </a:r>
            <a:r>
              <a:rPr lang="en-US" b="0" i="0" dirty="0">
                <a:solidFill>
                  <a:srgbClr val="000000"/>
                </a:solidFill>
                <a:effectLst/>
                <a:latin typeface="Liberation Mono"/>
              </a:rPr>
              <a:t> STMT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EXECUTE</a:t>
            </a:r>
            <a:r>
              <a:rPr lang="en-US" b="0" i="0" dirty="0">
                <a:solidFill>
                  <a:srgbClr val="000000"/>
                </a:solidFill>
                <a:effectLst/>
                <a:latin typeface="Liberation Mono"/>
              </a:rPr>
              <a:t> STMT </a:t>
            </a:r>
            <a:r>
              <a:rPr lang="en-US" b="0" i="0" dirty="0">
                <a:solidFill>
                  <a:srgbClr val="0077AA"/>
                </a:solidFill>
                <a:effectLst/>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5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50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5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478800" y="870467"/>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4928483"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77AA"/>
                </a:solidFill>
                <a:latin typeface="Liberation Mono"/>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5895478" y="533986"/>
            <a:ext cx="5773426" cy="4221911"/>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Tree>
    <p:extLst>
      <p:ext uri="{BB962C8B-B14F-4D97-AF65-F5344CB8AC3E}">
        <p14:creationId xmlns:p14="http://schemas.microsoft.com/office/powerpoint/2010/main" val="2621613337"/>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Tree>
    <p:extLst>
      <p:ext uri="{BB962C8B-B14F-4D97-AF65-F5344CB8AC3E}">
        <p14:creationId xmlns:p14="http://schemas.microsoft.com/office/powerpoint/2010/main" val="3844564716"/>
      </p:ext>
    </p:extLst>
  </p:cSld>
  <p:clrMapOvr>
    <a:masterClrMapping/>
  </p:clrMapOvr>
  <p:transition/>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 . .</a:t>
            </a:r>
            <a:endParaRPr lang="en-IN" dirty="0">
              <a:solidFill>
                <a:srgbClr val="0077AA"/>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63198"/>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5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5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51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VARCHAR(20)</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299356" y="3894277"/>
            <a:ext cx="11576654"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Dynamic SQL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Explicit or implicit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1178328"/>
            <a:ext cx="11617986" cy="1107996"/>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 OUT or INOUT modifiers to the parameters.</a:t>
            </a: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877163"/>
          </a:xfrm>
          <a:prstGeom prst="rect">
            <a:avLst/>
          </a:prstGeom>
          <a:noFill/>
        </p:spPr>
        <p:txBody>
          <a:bodyPr wrap="square">
            <a:spAutoFit/>
          </a:bodyPr>
          <a:lstStyle/>
          <a:p>
            <a:r>
              <a:rPr lang="en-IN" sz="1700" dirty="0"/>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MAX(deptno) + 1  FROM dept);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INT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VARCHAR(1000)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415946"/>
            <a:ext cx="11303424" cy="400110"/>
          </a:xfrm>
          <a:prstGeom prst="rect">
            <a:avLst/>
          </a:prstGeom>
          <a:noFill/>
        </p:spPr>
        <p:txBody>
          <a:bodyPr wrap="square">
            <a:spAutoFit/>
          </a:bodyPr>
          <a:lstStyle/>
          <a:p>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a:t>
            </a:r>
            <a:r>
              <a:rPr lang="en-US" sz="20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Explicit or implicit commit </a:t>
            </a:r>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is not allowed in stored function or trigger.</a:t>
            </a:r>
            <a:endParaRPr lang="en-IN" sz="2000" dirty="0"/>
          </a:p>
        </p:txBody>
      </p:sp>
    </p:spTree>
    <p:extLst>
      <p:ext uri="{BB962C8B-B14F-4D97-AF65-F5344CB8AC3E}">
        <p14:creationId xmlns:p14="http://schemas.microsoft.com/office/powerpoint/2010/main" val="1440917904"/>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83632"/>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21088"/>
            <a:ext cx="11377264" cy="2246769"/>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202411739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74906"/>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2475900113"/>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a:solidFill>
                  <a:srgbClr val="0077AA"/>
                </a:solidFill>
                <a:latin typeface="Segoe UI Semilight" panose="020B0402040204020203" pitchFamily="34" charset="0"/>
                <a:cs typeface="Segoe UI Semilight" panose="020B0402040204020203" pitchFamily="34" charset="0"/>
              </a:rPr>
              <a:t>DROP TRIGGER IF EXISTS</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a:solidFill>
                  <a:srgbClr val="0077AA"/>
                </a:solidFill>
                <a:latin typeface="Segoe UI Semilight" panose="020B0402040204020203" pitchFamily="34" charset="0"/>
                <a:cs typeface="Segoe UI Semilight" panose="020B0402040204020203" pitchFamily="34" charset="0"/>
              </a:rPr>
              <a:t>CREATE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TRIGGER</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a:solidFill>
                  <a:srgbClr val="0077AA"/>
                </a:solidFill>
                <a:latin typeface="Segoe UI Semilight" panose="020B0402040204020203" pitchFamily="34" charset="0"/>
                <a:cs typeface="Segoe UI Semilight" panose="020B0402040204020203" pitchFamily="34" charset="0"/>
              </a:rPr>
              <a:t>BEFORE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INSERT</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ON</a:t>
            </a:r>
            <a:r>
              <a:rPr lang="en-IN">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a:solidFill>
                  <a:srgbClr val="0077AA"/>
                </a:solidFill>
                <a:latin typeface="Segoe UI Semilight" panose="020B0402040204020203" pitchFamily="34" charset="0"/>
                <a:cs typeface="Segoe UI Semilight" panose="020B0402040204020203" pitchFamily="34" charset="0"/>
              </a:rPr>
              <a:t>FOR</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EACH</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ROW</a:t>
            </a:r>
          </a:p>
          <a:p>
            <a:pPr marL="261938"/>
            <a:r>
              <a:rPr lang="en-IN">
                <a:solidFill>
                  <a:srgbClr val="0077AA"/>
                </a:solidFill>
                <a:latin typeface="Segoe UI Semilight" panose="020B0402040204020203" pitchFamily="34" charset="0"/>
                <a:cs typeface="Segoe UI Semilight" panose="020B0402040204020203" pitchFamily="34" charset="0"/>
              </a:rPr>
              <a:t>begin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a:latin typeface="Segoe UI Semilight" panose="020B0402040204020203" pitchFamily="34" charset="0"/>
                <a:cs typeface="Segoe UI Semilight" panose="020B0402040204020203" pitchFamily="34" charset="0"/>
              </a:rPr>
              <a:t>then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a:solidFill>
                  <a:srgbClr val="669900"/>
                </a:solidFill>
                <a:latin typeface="Segoe UI Semilight" panose="020B0402040204020203" pitchFamily="34" charset="0"/>
                <a:cs typeface="Segoe UI Semilight" panose="020B0402040204020203" pitchFamily="34" charset="0"/>
              </a:rPr>
              <a:t>'42000'</a:t>
            </a:r>
            <a:r>
              <a:rPr lang="en-IN">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a:solidFill>
                  <a:srgbClr val="669900"/>
                </a:solidFill>
                <a:latin typeface="Segoe UI Semilight" panose="020B0402040204020203" pitchFamily="34" charset="0"/>
                <a:cs typeface="Segoe UI Semilight" panose="020B0402040204020203" pitchFamily="34" charset="0"/>
              </a:rPr>
              <a:t>'Invalid department number'</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end</a:t>
            </a:r>
            <a:r>
              <a:rPr lang="en-IN">
                <a:solidFill>
                  <a:srgbClr val="0077AA"/>
                </a:solidFill>
                <a:latin typeface="Segoe UI Semilight" panose="020B04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solidFill>
                  <a:srgbClr val="0077AA"/>
                </a:solidFill>
                <a:latin typeface="Segoe UI Semilight" panose="020B0402040204020203" pitchFamily="34" charset="0"/>
                <a:cs typeface="Segoe UI Semilight" panose="020B0402040204020203" pitchFamily="34" charset="0"/>
              </a:rPr>
              <a:t>end</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092632628"/>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NEW.customerID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itemID INTO x FROM item WHERE itemID = NEW.itemID;</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itemid_primarykey;</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itemid_primarykey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NEW.itemid;</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customer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_isactive);</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 name="Rectangle 9"/>
          <p:cNvSpPr/>
          <p:nvPr/>
        </p:nvSpPr>
        <p:spPr>
          <a:xfrm>
            <a:off x="5354642" y="629363"/>
            <a:ext cx="6092825" cy="2585323"/>
          </a:xfrm>
          <a:prstGeom prst="rect">
            <a:avLst/>
          </a:prstGeom>
        </p:spPr>
        <p:txBody>
          <a:bodyPr>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invoice_items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NOT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NULL</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itemNumber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itenName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itemQuantity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itemRate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invoice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5" name="Picture 4">
            <a:extLst>
              <a:ext uri="{FF2B5EF4-FFF2-40B4-BE49-F238E27FC236}">
                <a16:creationId xmlns:a16="http://schemas.microsoft.com/office/drawing/2014/main" id="{5189124E-710F-4FEC-A478-4861511D7C53}"/>
              </a:ext>
            </a:extLst>
          </p:cNvPr>
          <p:cNvPicPr>
            <a:picLocks noChangeAspect="1"/>
          </p:cNvPicPr>
          <p:nvPr/>
        </p:nvPicPr>
        <p:blipFill>
          <a:blip r:embed="rId3"/>
          <a:stretch>
            <a:fillRect/>
          </a:stretch>
        </p:blipFill>
        <p:spPr>
          <a:xfrm>
            <a:off x="5951984" y="3214686"/>
            <a:ext cx="5136102" cy="2258875"/>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4"/>
          <a:stretch>
            <a:fillRect/>
          </a:stretch>
        </p:blipFill>
        <p:spPr>
          <a:xfrm>
            <a:off x="1103914" y="3573016"/>
            <a:ext cx="3839958" cy="3273892"/>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2031325"/>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c1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c1)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a:p>
            <a:endParaRPr lang="en-US"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 := @cnt1+1 R1, duplicate.</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@cnt1:=0</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t2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t2.R1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@cnt := @cnt+1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R1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@cnt:=0</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t4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p:txBody>
      </p:sp>
      <p:sp>
        <p:nvSpPr>
          <p:cNvPr id="6" name="Rectangle 5"/>
          <p:cNvSpPr/>
          <p:nvPr/>
        </p:nvSpPr>
        <p:spPr>
          <a:xfrm>
            <a:off x="335360" y="477280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7. TODO</a:t>
            </a:r>
            <a:endParaRPr lang="en-IN" sz="2000" dirty="0">
              <a:latin typeface="Calibri" panose="020F0502020204030204" pitchFamily="34" charset="0"/>
              <a:cs typeface="Calibri" panose="020F0502020204030204" pitchFamily="34" charset="0"/>
            </a:endParaRPr>
          </a:p>
        </p:txBody>
      </p:sp>
      <p:sp>
        <p:nvSpPr>
          <p:cNvPr id="7" name="Rectangle 6"/>
          <p:cNvSpPr/>
          <p:nvPr/>
        </p:nvSpPr>
        <p:spPr>
          <a:xfrm>
            <a:off x="335360" y="517291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TODO</a:t>
            </a:r>
            <a:endParaRPr lang="en-IN" sz="2000" dirty="0">
              <a:latin typeface="Calibri" panose="020F0502020204030204" pitchFamily="34" charset="0"/>
              <a:cs typeface="Calibri" panose="020F0502020204030204" pitchFamily="34" charset="0"/>
            </a:endParaRPr>
          </a:p>
        </p:txBody>
      </p:sp>
      <p:sp>
        <p:nvSpPr>
          <p:cNvPr id="8" name="Rectangle 7"/>
          <p:cNvSpPr/>
          <p:nvPr/>
        </p:nvSpPr>
        <p:spPr>
          <a:xfrm>
            <a:off x="335360" y="550910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9. TODO</a:t>
            </a:r>
            <a:endParaRPr lang="en-IN" sz="2000" dirty="0">
              <a:latin typeface="Calibri" panose="020F0502020204030204" pitchFamily="34" charset="0"/>
              <a:cs typeface="Calibri" panose="020F0502020204030204" pitchFamily="34" charset="0"/>
            </a:endParaRPr>
          </a:p>
        </p:txBody>
      </p:sp>
      <p:sp>
        <p:nvSpPr>
          <p:cNvPr id="10" name="Rectangle 9"/>
          <p:cNvSpPr/>
          <p:nvPr/>
        </p:nvSpPr>
        <p:spPr>
          <a:xfrm>
            <a:off x="335360" y="590921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10. TODO</a:t>
            </a:r>
            <a:endParaRPr lang="en-IN" sz="2000" dirty="0">
              <a:latin typeface="Calibri" panose="020F050202020403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a:solidFill>
                  <a:srgbClr val="A67F59"/>
                </a:solidFill>
                <a:latin typeface="Liberation Mono"/>
              </a:rPr>
              <a:t>*</a:t>
            </a:r>
            <a:r>
              <a:rPr lang="en-US">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Tree>
    <p:extLst>
      <p:ext uri="{BB962C8B-B14F-4D97-AF65-F5344CB8AC3E}">
        <p14:creationId xmlns:p14="http://schemas.microsoft.com/office/powerpoint/2010/main" val="2778608303"/>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Tree>
    <p:extLst>
      <p:ext uri="{BB962C8B-B14F-4D97-AF65-F5344CB8AC3E}">
        <p14:creationId xmlns:p14="http://schemas.microsoft.com/office/powerpoint/2010/main" val="180207613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4" y="781746"/>
            <a:ext cx="8839199" cy="3539430"/>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login</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pic>
        <p:nvPicPr>
          <p:cNvPr id="6" name="Picture 5">
            <a:extLst>
              <a:ext uri="{FF2B5EF4-FFF2-40B4-BE49-F238E27FC236}">
                <a16:creationId xmlns:a16="http://schemas.microsoft.com/office/drawing/2014/main" id="{A64F7749-1BCD-4EE4-805A-7C5EFF49D9AE}"/>
              </a:ext>
            </a:extLst>
          </p:cNvPr>
          <p:cNvPicPr>
            <a:picLocks noChangeAspect="1"/>
          </p:cNvPicPr>
          <p:nvPr/>
        </p:nvPicPr>
        <p:blipFill>
          <a:blip r:embed="rId2"/>
          <a:stretch>
            <a:fillRect/>
          </a:stretch>
        </p:blipFill>
        <p:spPr>
          <a:xfrm>
            <a:off x="5375920" y="2176590"/>
            <a:ext cx="5760640" cy="4289172"/>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6" y="620688"/>
            <a:ext cx="10009112" cy="553997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fk_blog_has_comments_blog</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fk_blog_has_comments_comments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16189564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Tree>
    <p:extLst>
      <p:ext uri="{BB962C8B-B14F-4D97-AF65-F5344CB8AC3E}">
        <p14:creationId xmlns:p14="http://schemas.microsoft.com/office/powerpoint/2010/main" val="141578042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322783"/>
            <a:ext cx="12190413" cy="4286256"/>
          </a:xfrm>
          <a:prstGeom prst="rect">
            <a:avLst/>
          </a:prstGeom>
          <a:noFill/>
        </p:spPr>
      </p:pic>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9" name="Rectangle 8">
            <a:extLst>
              <a:ext uri="{FF2B5EF4-FFF2-40B4-BE49-F238E27FC236}">
                <a16:creationId xmlns:a16="http://schemas.microsoft.com/office/drawing/2014/main" id="{21D463F1-BAAD-4732-BDD3-00C1B05E4B41}"/>
              </a:ext>
            </a:extLst>
          </p:cNvPr>
          <p:cNvSpPr/>
          <p:nvPr/>
        </p:nvSpPr>
        <p:spPr>
          <a:xfrm>
            <a:off x="227349" y="4135139"/>
            <a:ext cx="11737303"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 </a:t>
            </a:r>
            <a:r>
              <a:rPr lang="en-US" dirty="0">
                <a:solidFill>
                  <a:srgbClr val="303030"/>
                </a:solidFill>
                <a:latin typeface="Palatino Linotype" panose="02040502050505030304" pitchFamily="18" charset="0"/>
              </a:rPr>
              <a:t>Null or NULL is a special marker used in Structured Query Language to indicate that a data value does not exist in the database.</a:t>
            </a:r>
            <a:endParaRPr lang="en-IN" dirty="0">
              <a:solidFill>
                <a:srgbClr val="303030"/>
              </a:solidFill>
              <a:latin typeface="Palatino Linotype" panose="02040502050505030304" pitchFamily="18" charset="0"/>
            </a:endParaRP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chemeClr val="bg2">
                    <a:lumMod val="25000"/>
                  </a:schemeClr>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
        <p:nvSpPr>
          <p:cNvPr id="11" name="TextBox 10">
            <a:extLst>
              <a:ext uri="{FF2B5EF4-FFF2-40B4-BE49-F238E27FC236}">
                <a16:creationId xmlns:a16="http://schemas.microsoft.com/office/drawing/2014/main" id="{2695440D-4C20-40C2-A5A6-C71B57BF08EC}"/>
              </a:ext>
            </a:extLst>
          </p:cNvPr>
          <p:cNvSpPr txBox="1"/>
          <p:nvPr/>
        </p:nvSpPr>
        <p:spPr>
          <a:xfrm>
            <a:off x="89038" y="61558"/>
            <a:ext cx="3774714" cy="1046440"/>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4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Explicit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or</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implicit commit </a:t>
            </a:r>
            <a:r>
              <a:rPr lang="en-US" sz="1800" b="1"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1200081691"/>
              </p:ext>
            </p:extLst>
          </p:nvPr>
        </p:nvGraphicFramePr>
        <p:xfrm>
          <a:off x="407368" y="4092486"/>
          <a:ext cx="6264696" cy="1280160"/>
        </p:xfrm>
        <a:graphic>
          <a:graphicData uri="http://schemas.openxmlformats.org/drawingml/2006/table">
            <a:tbl>
              <a:tblPr firstRow="1" bandRow="1">
                <a:tableStyleId>{5940675A-B579-460E-94D1-54222C63F5DA}</a:tableStyleId>
              </a:tblPr>
              <a:tblGrid>
                <a:gridCol w="4680520">
                  <a:extLst>
                    <a:ext uri="{9D8B030D-6E8A-4147-A177-3AD203B41FA5}">
                      <a16:colId xmlns:a16="http://schemas.microsoft.com/office/drawing/2014/main" val="1085403226"/>
                    </a:ext>
                  </a:extLst>
                </a:gridCol>
                <a:gridCol w="1584176">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884355"/>
            <a:chOff x="7129860" y="4077606"/>
            <a:chExt cx="11546463" cy="4884355"/>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437646"/>
              <a:ext cx="2174424"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250 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437646"/>
              <a:ext cx="2034763"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pankaj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jerry 2000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4" name="Rectangle 13">
              <a:extLst>
                <a:ext uri="{FF2B5EF4-FFF2-40B4-BE49-F238E27FC236}">
                  <a16:creationId xmlns:a16="http://schemas.microsoft.com/office/drawing/2014/main" id="{6F38807E-9DF8-49BA-B7A9-FC2C7B2FB5CF}"/>
                </a:ext>
              </a:extLst>
            </p:cNvPr>
            <p:cNvSpPr/>
            <p:nvPr/>
          </p:nvSpPr>
          <p:spPr>
            <a:xfrm>
              <a:off x="9374951"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3979227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3" name="Group 2">
            <a:extLst>
              <a:ext uri="{FF2B5EF4-FFF2-40B4-BE49-F238E27FC236}">
                <a16:creationId xmlns:a16="http://schemas.microsoft.com/office/drawing/2014/main" id="{E2C9BE8C-666D-4946-801B-1EC3F955E2A7}"/>
              </a:ext>
            </a:extLst>
          </p:cNvPr>
          <p:cNvGrpSpPr/>
          <p:nvPr/>
        </p:nvGrpSpPr>
        <p:grpSpPr>
          <a:xfrm>
            <a:off x="164264" y="1909490"/>
            <a:ext cx="11818975" cy="3508653"/>
            <a:chOff x="164264" y="1909490"/>
            <a:chExt cx="11818975" cy="3508653"/>
          </a:xfrm>
        </p:grpSpPr>
        <p:grpSp>
          <p:nvGrpSpPr>
            <p:cNvPr id="8" name="Group 7">
              <a:extLst>
                <a:ext uri="{FF2B5EF4-FFF2-40B4-BE49-F238E27FC236}">
                  <a16:creationId xmlns:a16="http://schemas.microsoft.com/office/drawing/2014/main" id="{17590DE7-B8F0-48FA-A000-06433E0502ED}"/>
                </a:ext>
              </a:extLst>
            </p:cNvPr>
            <p:cNvGrpSpPr/>
            <p:nvPr/>
          </p:nvGrpSpPr>
          <p:grpSpPr>
            <a:xfrm>
              <a:off x="231583" y="1909490"/>
              <a:ext cx="11751656" cy="1292661"/>
              <a:chOff x="375599" y="1979531"/>
              <a:chExt cx="11751656" cy="1292661"/>
            </a:xfrm>
          </p:grpSpPr>
          <p:grpSp>
            <p:nvGrpSpPr>
              <p:cNvPr id="6" name="Group 5">
                <a:extLst>
                  <a:ext uri="{FF2B5EF4-FFF2-40B4-BE49-F238E27FC236}">
                    <a16:creationId xmlns:a16="http://schemas.microsoft.com/office/drawing/2014/main" id="{37CE413B-9258-43B6-A842-0406948CFBBC}"/>
                  </a:ext>
                </a:extLst>
              </p:cNvPr>
              <p:cNvGrpSpPr/>
              <p:nvPr/>
            </p:nvGrpSpPr>
            <p:grpSpPr>
              <a:xfrm>
                <a:off x="375599" y="1979531"/>
                <a:ext cx="11751656" cy="1292661"/>
                <a:chOff x="231582" y="2484894"/>
                <a:chExt cx="11751656" cy="1111152"/>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02366"/>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sp>
              <p:nvSpPr>
                <p:cNvPr id="24" name="Rectangle 23">
                  <a:extLst>
                    <a:ext uri="{FF2B5EF4-FFF2-40B4-BE49-F238E27FC236}">
                      <a16:creationId xmlns:a16="http://schemas.microsoft.com/office/drawing/2014/main" id="{632B7B62-66C8-4D27-BDC3-E755795EBD7B}"/>
                    </a:ext>
                  </a:extLst>
                </p:cNvPr>
                <p:cNvSpPr/>
                <p:nvPr/>
              </p:nvSpPr>
              <p:spPr>
                <a:xfrm>
                  <a:off x="231582" y="2484894"/>
                  <a:ext cx="194421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348879"/>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5" name="TextBox 4">
              <a:extLst>
                <a:ext uri="{FF2B5EF4-FFF2-40B4-BE49-F238E27FC236}">
                  <a16:creationId xmlns:a16="http://schemas.microsoft.com/office/drawing/2014/main" id="{DB6F03F9-AA1B-4885-9D50-F5F5F6DB1DA0}"/>
                </a:ext>
              </a:extLst>
            </p:cNvPr>
            <p:cNvSpPr txBox="1"/>
            <p:nvPr/>
          </p:nvSpPr>
          <p:spPr>
            <a:xfrm>
              <a:off x="164264" y="2278822"/>
              <a:ext cx="1840220"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7" name="TextBox 4">
              <a:extLst>
                <a:ext uri="{FF2B5EF4-FFF2-40B4-BE49-F238E27FC236}">
                  <a16:creationId xmlns:a16="http://schemas.microsoft.com/office/drawing/2014/main" id="{05DAF722-F723-4E3F-A184-637E6D3898B0}"/>
                </a:ext>
              </a:extLst>
            </p:cNvPr>
            <p:cNvSpPr txBox="1"/>
            <p:nvPr/>
          </p:nvSpPr>
          <p:spPr>
            <a:xfrm>
              <a:off x="7327881" y="2278822"/>
              <a:ext cx="1840220"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278822"/>
              <a:ext cx="1840220"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DATABASES</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dirty="0">
                <a:latin typeface="Palatino Linotype" panose="02040502050505030304" pitchFamily="18" charset="0"/>
                <a:cs typeface="Segoe UI Light" panose="020B0502040204020203" pitchFamily="34" charset="0"/>
              </a:rPr>
              <a:t>db_name</a:t>
            </a:r>
            <a:r>
              <a:rPr lang="en-IN" sz="2000" dirty="0">
                <a:latin typeface="Palatino Linotype" panose="02040502050505030304" pitchFamily="18" charset="0"/>
                <a:cs typeface="Segoe UI Light" panose="020B0502040204020203" pitchFamily="34" charset="0"/>
              </a:rPr>
              <a:t> 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database</a:t>
            </a:r>
          </a:p>
        </p:txBody>
      </p:sp>
      <p:sp>
        <p:nvSpPr>
          <p:cNvPr id="5" name="Rectangle 4"/>
          <p:cNvSpPr/>
          <p:nvPr/>
        </p:nvSpPr>
        <p:spPr>
          <a:xfrm>
            <a:off x="263352" y="1680390"/>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p:txBody>
      </p:sp>
      <p:sp>
        <p:nvSpPr>
          <p:cNvPr id="6" name="Rectangle 5"/>
          <p:cNvSpPr/>
          <p:nvPr/>
        </p:nvSpPr>
        <p:spPr>
          <a:xfrm>
            <a:off x="263352" y="3645024"/>
            <a:ext cx="8839199" cy="880369"/>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547512"/>
            <a:ext cx="6477000" cy="369332"/>
          </a:xfrm>
          <a:prstGeom prst="rect">
            <a:avLst/>
          </a:prstGeom>
          <a:noFill/>
        </p:spPr>
        <p:txBody>
          <a:bodyPr wrap="square">
            <a:spAutoFit/>
          </a:bodyPr>
          <a:lstStyle/>
          <a:p>
            <a:r>
              <a:rPr lang="en-IN"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Tree>
    <p:extLst>
      <p:ext uri="{BB962C8B-B14F-4D97-AF65-F5344CB8AC3E}">
        <p14:creationId xmlns:p14="http://schemas.microsoft.com/office/powerpoint/2010/main" val="250504884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5360" y="836712"/>
            <a:ext cx="11521280" cy="2246769"/>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3" name="Rectangle 2"/>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6796" y="775259"/>
            <a:ext cx="10972800" cy="236988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
        <p:nvSpPr>
          <p:cNvPr id="14" name="Rectangle 13">
            <a:extLst>
              <a:ext uri="{FF2B5EF4-FFF2-40B4-BE49-F238E27FC236}">
                <a16:creationId xmlns:a16="http://schemas.microsoft.com/office/drawing/2014/main" id="{E42E3E66-8876-403E-9464-79E0C379E403}"/>
              </a:ext>
            </a:extLst>
          </p:cNvPr>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user();</a:t>
            </a:r>
          </a:p>
        </p:txBody>
      </p:sp>
    </p:spTree>
    <p:extLst>
      <p:ext uri="{BB962C8B-B14F-4D97-AF65-F5344CB8AC3E}">
        <p14:creationId xmlns:p14="http://schemas.microsoft.com/office/powerpoint/2010/main" val="142769344"/>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a:t>
            </a:r>
            <a:r>
              <a:rPr lang="en-US" b="1" dirty="0">
                <a:solidFill>
                  <a:srgbClr val="00B0F0"/>
                </a:solidFill>
                <a:latin typeface="Palatino Linotype" pitchFamily="18" charset="0"/>
              </a:rPr>
              <a:t>  *.tsv</a:t>
            </a:r>
            <a:r>
              <a:rPr lang="en-US" b="1" dirty="0">
                <a:latin typeface="Palatino Linotype" pitchFamily="18" charset="0"/>
              </a:rPr>
              <a:t> etc.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cstate="print"/>
          <a:stretch>
            <a:fillRect/>
          </a:stretch>
        </p:blipFill>
        <p:spPr>
          <a:xfrm>
            <a:off x="2590800" y="1271650"/>
            <a:ext cx="6325084" cy="3086778"/>
          </a:xfrm>
          <a:prstGeom prst="rect">
            <a:avLst/>
          </a:prstGeom>
        </p:spPr>
      </p:pic>
      <p:pic>
        <p:nvPicPr>
          <p:cNvPr id="5" name="Picture 4"/>
          <p:cNvPicPr>
            <a:picLocks noChangeAspect="1"/>
          </p:cNvPicPr>
          <p:nvPr/>
        </p:nvPicPr>
        <p:blipFill>
          <a:blip r:embed="rId3" cstate="print"/>
          <a:stretch>
            <a:fillRect/>
          </a:stretch>
        </p:blipFill>
        <p:spPr>
          <a:xfrm>
            <a:off x="2590800" y="4477293"/>
            <a:ext cx="6325084" cy="1805057"/>
          </a:xfrm>
          <a:prstGeom prst="rect">
            <a:avLst/>
          </a:prstGeom>
        </p:spPr>
      </p:pic>
    </p:spTree>
    <p:extLst>
      <p:ext uri="{BB962C8B-B14F-4D97-AF65-F5344CB8AC3E}">
        <p14:creationId xmlns:p14="http://schemas.microsoft.com/office/powerpoint/2010/main" val="2378881195"/>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WHERE FIELD IN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7862664"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7986730"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44525</TotalTime>
  <Words>58320</Words>
  <Application>Microsoft Office PowerPoint</Application>
  <PresentationFormat>Widescreen</PresentationFormat>
  <Paragraphs>7175</Paragraphs>
  <Slides>581</Slides>
  <Notes>30</Notes>
  <HiddenSlides>84</HiddenSlides>
  <MMClips>0</MMClips>
  <ScaleCrop>false</ScaleCrop>
  <HeadingPairs>
    <vt:vector size="6" baseType="variant">
      <vt:variant>
        <vt:lpstr>Fonts Used</vt:lpstr>
      </vt:variant>
      <vt:variant>
        <vt:i4>40</vt:i4>
      </vt:variant>
      <vt:variant>
        <vt:lpstr>Theme</vt:lpstr>
      </vt:variant>
      <vt:variant>
        <vt:i4>1</vt:i4>
      </vt:variant>
      <vt:variant>
        <vt:lpstr>Slide Titles</vt:lpstr>
      </vt:variant>
      <vt:variant>
        <vt:i4>581</vt:i4>
      </vt:variant>
    </vt:vector>
  </HeadingPairs>
  <TitlesOfParts>
    <vt:vector size="622" baseType="lpstr">
      <vt:lpstr>MS Mincho</vt:lpstr>
      <vt:lpstr>SimSun</vt:lpstr>
      <vt:lpstr>arial</vt:lpstr>
      <vt:lpstr>arial</vt:lpstr>
      <vt:lpstr>Arial Unicode MS</vt:lpstr>
      <vt:lpstr>Bookman Old Style</vt:lpstr>
      <vt:lpstr>Calibri</vt:lpstr>
      <vt:lpstr>Cambria</vt:lpstr>
      <vt:lpstr>Consolas</vt:lpstr>
      <vt:lpstr>Courier New</vt:lpstr>
      <vt:lpstr>erdana</vt:lpstr>
      <vt:lpstr>georgia</vt:lpstr>
      <vt:lpstr>Gill Sans MT</vt:lpstr>
      <vt:lpstr>Gill Sans MT (Body)</vt:lpstr>
      <vt:lpstr>Helvetica</vt:lpstr>
      <vt:lpstr>Helvetica Neue</vt:lpstr>
      <vt:lpstr>inherit</vt:lpstr>
      <vt:lpstr>inter-regular</vt:lpstr>
      <vt:lpstr>inter-regular</vt:lpstr>
      <vt:lpstr>Leelawadee UI Semilight</vt:lpstr>
      <vt:lpstr>Liberation Mono</vt:lpstr>
      <vt:lpstr>Open Sans</vt:lpstr>
      <vt:lpstr>Open Sans Light</vt:lpstr>
      <vt:lpstr>OracleSansVF</vt:lpstr>
      <vt:lpstr>Palatino Linotype</vt:lpstr>
      <vt:lpstr>Raleway</vt:lpstr>
      <vt:lpstr>Roboto</vt:lpstr>
      <vt:lpstr>Segoe Print</vt:lpstr>
      <vt:lpstr>Segoe UI</vt:lpstr>
      <vt:lpstr>Segoe UI Light</vt:lpstr>
      <vt:lpstr>Segoe UI Semilight</vt:lpstr>
      <vt:lpstr>Segoe UI Symbol</vt:lpstr>
      <vt:lpstr>Source Code Pro</vt:lpstr>
      <vt:lpstr>Symbol</vt:lpstr>
      <vt:lpstr>Times New Roman</vt:lpstr>
      <vt:lpstr>verdana</vt:lpstr>
      <vt:lpstr>verdana</vt:lpstr>
      <vt:lpstr>Vrinda</vt:lpstr>
      <vt:lpstr>Wingdings</vt:lpstr>
      <vt:lpstr>Wingdings 3</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DELL</cp:lastModifiedBy>
  <cp:revision>10245</cp:revision>
  <dcterms:created xsi:type="dcterms:W3CDTF">2015-10-09T06:09:34Z</dcterms:created>
  <dcterms:modified xsi:type="dcterms:W3CDTF">2022-05-25T06:03:39Z</dcterms:modified>
</cp:coreProperties>
</file>